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7"/>
  </p:notesMasterIdLst>
  <p:sldIdLst>
    <p:sldId id="330" r:id="rId2"/>
    <p:sldId id="366" r:id="rId3"/>
    <p:sldId id="333" r:id="rId4"/>
    <p:sldId id="334" r:id="rId5"/>
    <p:sldId id="335" r:id="rId6"/>
    <p:sldId id="337" r:id="rId7"/>
    <p:sldId id="336" r:id="rId8"/>
    <p:sldId id="338" r:id="rId9"/>
    <p:sldId id="339" r:id="rId10"/>
    <p:sldId id="341" r:id="rId11"/>
    <p:sldId id="343" r:id="rId12"/>
    <p:sldId id="364" r:id="rId13"/>
    <p:sldId id="345" r:id="rId14"/>
    <p:sldId id="365" r:id="rId15"/>
    <p:sldId id="367" r:id="rId16"/>
    <p:sldId id="346" r:id="rId17"/>
    <p:sldId id="347" r:id="rId18"/>
    <p:sldId id="348" r:id="rId19"/>
    <p:sldId id="342" r:id="rId20"/>
    <p:sldId id="344" r:id="rId21"/>
    <p:sldId id="349" r:id="rId22"/>
    <p:sldId id="358" r:id="rId23"/>
    <p:sldId id="350" r:id="rId24"/>
    <p:sldId id="361" r:id="rId25"/>
    <p:sldId id="360" r:id="rId26"/>
    <p:sldId id="359" r:id="rId27"/>
    <p:sldId id="362" r:id="rId28"/>
    <p:sldId id="355" r:id="rId29"/>
    <p:sldId id="356" r:id="rId30"/>
    <p:sldId id="357" r:id="rId31"/>
    <p:sldId id="351" r:id="rId32"/>
    <p:sldId id="353" r:id="rId33"/>
    <p:sldId id="352" r:id="rId34"/>
    <p:sldId id="329" r:id="rId35"/>
    <p:sldId id="363" r:id="rId36"/>
  </p:sldIdLst>
  <p:sldSz cx="20104100" cy="11309350"/>
  <p:notesSz cx="20104100" cy="11309350"/>
  <p:embeddedFontLst>
    <p:embeddedFont>
      <p:font typeface="Agenda Bold" panose="02000603040000020004" pitchFamily="2" charset="77"/>
      <p:bold r:id="rId38"/>
    </p:embeddedFont>
    <p:embeddedFont>
      <p:font typeface="Agenda Regular" panose="02000603040000020004" pitchFamily="2" charset="77"/>
      <p:regular r:id="rId39"/>
    </p:embeddedFont>
    <p:embeddedFont>
      <p:font typeface="Agenda-Light" panose="02000603040000020004" pitchFamily="2" charset="77"/>
      <p:regular r:id="rId40"/>
    </p:embeddedFont>
    <p:embeddedFont>
      <p:font typeface="Utopia Std" panose="02040603060506020204" pitchFamily="18" charset="77"/>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1000"/>
    <a:srgbClr val="C82300"/>
    <a:srgbClr val="E31837"/>
    <a:srgbClr val="2C303C"/>
    <a:srgbClr val="FFFFFF"/>
    <a:srgbClr val="E9E3D8"/>
    <a:srgbClr val="EFEEED"/>
    <a:srgbClr val="9C9695"/>
    <a:srgbClr val="831618"/>
    <a:srgbClr val="BC11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64354" autoAdjust="0"/>
  </p:normalViewPr>
  <p:slideViewPr>
    <p:cSldViewPr>
      <p:cViewPr varScale="1">
        <p:scale>
          <a:sx n="48" d="100"/>
          <a:sy n="48" d="100"/>
        </p:scale>
        <p:origin x="2432" y="2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64623462-CA8C-3341-B1B6-518F155ACD5F}" type="datetimeFigureOut">
              <a:rPr lang="en-US" smtClean="0"/>
              <a:t>12/3/25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C5280930-CFB0-8843-A807-03B8D466A976}" type="slidenum">
              <a:rPr lang="en-US" smtClean="0"/>
              <a:t>‹#›</a:t>
            </a:fld>
            <a:endParaRPr lang="en-US"/>
          </a:p>
        </p:txBody>
      </p:sp>
    </p:spTree>
    <p:extLst>
      <p:ext uri="{BB962C8B-B14F-4D97-AF65-F5344CB8AC3E}">
        <p14:creationId xmlns:p14="http://schemas.microsoft.com/office/powerpoint/2010/main" val="29875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mailto:RSPO@cortland.edu"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Faculty Research Program application information session for SUNY Cortland. I'm here to guide you through everything you need to know about applying for this competitive research funding opportunity. This session will cover the program overview, eligibility requirements, application process, and evaluation criteria. By the end of this presentation, you'll have a clear understanding of how to prepare a competitive application for your current funding cycle.</a:t>
            </a:r>
          </a:p>
        </p:txBody>
      </p:sp>
      <p:sp>
        <p:nvSpPr>
          <p:cNvPr id="4" name="Slide Number Placeholder 3"/>
          <p:cNvSpPr>
            <a:spLocks noGrp="1"/>
          </p:cNvSpPr>
          <p:nvPr>
            <p:ph type="sldNum" sz="quarter" idx="5"/>
          </p:nvPr>
        </p:nvSpPr>
        <p:spPr/>
        <p:txBody>
          <a:bodyPr/>
          <a:lstStyle/>
          <a:p>
            <a:fld id="{C5280930-CFB0-8843-A807-03B8D466A976}" type="slidenum">
              <a:rPr lang="en-US" smtClean="0"/>
              <a:t>1</a:t>
            </a:fld>
            <a:endParaRPr lang="en-US"/>
          </a:p>
        </p:txBody>
      </p:sp>
    </p:spTree>
    <p:extLst>
      <p:ext uri="{BB962C8B-B14F-4D97-AF65-F5344CB8AC3E}">
        <p14:creationId xmlns:p14="http://schemas.microsoft.com/office/powerpoint/2010/main" val="4145149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Once you have determined which category your project falls into, it’s time to prepare your application. Your application package must include nine essential components. On the forms and documentation side, you'll need the completed FRP application form, budget page, application agreement, application checklist, and a maximum 200-word abstract. For academic materials, you'll submit your C,V, - limited to two pages - a narrative of two to three pages divided into six specific sections, a reference/works cited page, and any additional attachments specified on the checklist. Each component serves a specific purpose in helping reviewers understand and evaluate your project.</a:t>
            </a:r>
            <a:endParaRPr lang="en-US" dirty="0"/>
          </a:p>
        </p:txBody>
      </p:sp>
      <p:sp>
        <p:nvSpPr>
          <p:cNvPr id="4" name="Slide Number Placeholder 3"/>
          <p:cNvSpPr>
            <a:spLocks noGrp="1"/>
          </p:cNvSpPr>
          <p:nvPr>
            <p:ph type="sldNum" sz="quarter" idx="5"/>
          </p:nvPr>
        </p:nvSpPr>
        <p:spPr/>
        <p:txBody>
          <a:bodyPr/>
          <a:lstStyle/>
          <a:p>
            <a:fld id="{C5280930-CFB0-8843-A807-03B8D466A976}" type="slidenum">
              <a:rPr lang="en-US" smtClean="0"/>
              <a:t>10</a:t>
            </a:fld>
            <a:endParaRPr lang="en-US"/>
          </a:p>
        </p:txBody>
      </p:sp>
    </p:spTree>
    <p:extLst>
      <p:ext uri="{BB962C8B-B14F-4D97-AF65-F5344CB8AC3E}">
        <p14:creationId xmlns:p14="http://schemas.microsoft.com/office/powerpoint/2010/main" val="4109008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narrative is the heart of your application, and its structure is carefully designed to address key evaluation criteria. Sections 1 through 3 establish the foundation of your project: your specific research question or problem, the significance of your work, and the relevant literature and background. Sections 4 through 6 focus on implementation: your research design and methods, broader impacts on the campus community, and plans for dissemination and future funding. Pay particular attention to section 4 - the Faculty Research Committee emphasizes that poor methodology descriptions significantly reduce an application's competitiveness. Be clear, detailed, and specific about your research approach.</a:t>
            </a:r>
          </a:p>
        </p:txBody>
      </p:sp>
      <p:sp>
        <p:nvSpPr>
          <p:cNvPr id="4" name="Slide Number Placeholder 3"/>
          <p:cNvSpPr>
            <a:spLocks noGrp="1"/>
          </p:cNvSpPr>
          <p:nvPr>
            <p:ph type="sldNum" sz="quarter" idx="5"/>
          </p:nvPr>
        </p:nvSpPr>
        <p:spPr/>
        <p:txBody>
          <a:bodyPr/>
          <a:lstStyle/>
          <a:p>
            <a:fld id="{C5280930-CFB0-8843-A807-03B8D466A976}" type="slidenum">
              <a:rPr lang="en-US" smtClean="0"/>
              <a:t>11</a:t>
            </a:fld>
            <a:endParaRPr lang="en-US"/>
          </a:p>
        </p:txBody>
      </p:sp>
    </p:spTree>
    <p:extLst>
      <p:ext uri="{BB962C8B-B14F-4D97-AF65-F5344CB8AC3E}">
        <p14:creationId xmlns:p14="http://schemas.microsoft.com/office/powerpoint/2010/main" val="4238726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note, budgets should be reviewed with the Research and Sponsored Programs office prior to submission. This allows us to resolve any issues that might otherwise hamper your application.</a:t>
            </a:r>
          </a:p>
        </p:txBody>
      </p:sp>
      <p:sp>
        <p:nvSpPr>
          <p:cNvPr id="4" name="Slide Number Placeholder 3"/>
          <p:cNvSpPr>
            <a:spLocks noGrp="1"/>
          </p:cNvSpPr>
          <p:nvPr>
            <p:ph type="sldNum" sz="quarter" idx="5"/>
          </p:nvPr>
        </p:nvSpPr>
        <p:spPr/>
        <p:txBody>
          <a:bodyPr/>
          <a:lstStyle/>
          <a:p>
            <a:fld id="{C5280930-CFB0-8843-A807-03B8D466A976}" type="slidenum">
              <a:rPr lang="en-US" smtClean="0"/>
              <a:t>12</a:t>
            </a:fld>
            <a:endParaRPr lang="en-US"/>
          </a:p>
        </p:txBody>
      </p:sp>
    </p:spTree>
    <p:extLst>
      <p:ext uri="{BB962C8B-B14F-4D97-AF65-F5344CB8AC3E}">
        <p14:creationId xmlns:p14="http://schemas.microsoft.com/office/powerpoint/2010/main" val="1587332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allowable and disallowable expenses is crucial for budget planning. Allowable expenses include personal compensation, but only during summer months, student employees at specified hourly rates, research materials and supplies, research-related travel, and consultant services with prior approval. Disallowable expenses include standard office supplies that the college normally provides, items the college would reasonably supply, travel for dissemination of findings rather than research itself, and personal compensation during the academic year. Remember that </a:t>
            </a:r>
            <a:r>
              <a:rPr lang="en-US" u="sng" dirty="0"/>
              <a:t>all</a:t>
            </a:r>
            <a:r>
              <a:rPr lang="en-US" dirty="0"/>
              <a:t> personal compensation, including for students is subject to fringe, with the student fringe rate currently set at 5.5% for undergrads, 13.5% for grads; and faculty Fringe rate at 14%; as well as, tax withholding, so your actual payment will be less than the budgeted amount.</a:t>
            </a:r>
          </a:p>
        </p:txBody>
      </p:sp>
      <p:sp>
        <p:nvSpPr>
          <p:cNvPr id="4" name="Slide Number Placeholder 3"/>
          <p:cNvSpPr>
            <a:spLocks noGrp="1"/>
          </p:cNvSpPr>
          <p:nvPr>
            <p:ph type="sldNum" sz="quarter" idx="5"/>
          </p:nvPr>
        </p:nvSpPr>
        <p:spPr/>
        <p:txBody>
          <a:bodyPr/>
          <a:lstStyle/>
          <a:p>
            <a:fld id="{C5280930-CFB0-8843-A807-03B8D466A976}" type="slidenum">
              <a:rPr lang="en-US" smtClean="0"/>
              <a:t>13</a:t>
            </a:fld>
            <a:endParaRPr lang="en-US"/>
          </a:p>
        </p:txBody>
      </p:sp>
    </p:spTree>
    <p:extLst>
      <p:ext uri="{BB962C8B-B14F-4D97-AF65-F5344CB8AC3E}">
        <p14:creationId xmlns:p14="http://schemas.microsoft.com/office/powerpoint/2010/main" val="470238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as a quick reminder, before we move on. All budgets should be reviewed with the Research and Sponsored Programs office prior to submission to check for any potential issues that may negatively impact your application.</a:t>
            </a:r>
          </a:p>
          <a:p>
            <a:endParaRPr lang="en-US" dirty="0"/>
          </a:p>
        </p:txBody>
      </p:sp>
      <p:sp>
        <p:nvSpPr>
          <p:cNvPr id="4" name="Slide Number Placeholder 3"/>
          <p:cNvSpPr>
            <a:spLocks noGrp="1"/>
          </p:cNvSpPr>
          <p:nvPr>
            <p:ph type="sldNum" sz="quarter" idx="5"/>
          </p:nvPr>
        </p:nvSpPr>
        <p:spPr/>
        <p:txBody>
          <a:bodyPr/>
          <a:lstStyle/>
          <a:p>
            <a:fld id="{C5280930-CFB0-8843-A807-03B8D466A976}" type="slidenum">
              <a:rPr lang="en-US" smtClean="0"/>
              <a:t>14</a:t>
            </a:fld>
            <a:endParaRPr lang="en-US"/>
          </a:p>
        </p:txBody>
      </p:sp>
    </p:spTree>
    <p:extLst>
      <p:ext uri="{BB962C8B-B14F-4D97-AF65-F5344CB8AC3E}">
        <p14:creationId xmlns:p14="http://schemas.microsoft.com/office/powerpoint/2010/main" val="1452856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section provides you with some additional tips for making your application as competitive as possible as well as some common pitfalls to avoid.</a:t>
            </a:r>
          </a:p>
        </p:txBody>
      </p:sp>
      <p:sp>
        <p:nvSpPr>
          <p:cNvPr id="4" name="Slide Number Placeholder 3"/>
          <p:cNvSpPr>
            <a:spLocks noGrp="1"/>
          </p:cNvSpPr>
          <p:nvPr>
            <p:ph type="sldNum" sz="quarter" idx="5"/>
          </p:nvPr>
        </p:nvSpPr>
        <p:spPr/>
        <p:txBody>
          <a:bodyPr/>
          <a:lstStyle/>
          <a:p>
            <a:fld id="{C5280930-CFB0-8843-A807-03B8D466A976}" type="slidenum">
              <a:rPr lang="en-US" smtClean="0"/>
              <a:t>15</a:t>
            </a:fld>
            <a:endParaRPr lang="en-US"/>
          </a:p>
        </p:txBody>
      </p:sp>
    </p:spTree>
    <p:extLst>
      <p:ext uri="{BB962C8B-B14F-4D97-AF65-F5344CB8AC3E}">
        <p14:creationId xmlns:p14="http://schemas.microsoft.com/office/powerpoint/2010/main" val="313630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years of review experience, several factors consistently distinguish competitive applications. First and foremost is a clear, well-described methodology that demonstrates you understand how to conduct research in your field. Strong potential for future funding shows reviewers that this project could lead to external support. Explicit dissemination plans indicate you're committed to sharing your findings with appropriate audiences. Student involvement opportunities demonstrate broader educational impact. Finally, a realistic budget that aligns with your project scope shows careful planning and understanding of what can actually be accomplished with the available funding.</a:t>
            </a:r>
          </a:p>
        </p:txBody>
      </p:sp>
      <p:sp>
        <p:nvSpPr>
          <p:cNvPr id="4" name="Slide Number Placeholder 3"/>
          <p:cNvSpPr>
            <a:spLocks noGrp="1"/>
          </p:cNvSpPr>
          <p:nvPr>
            <p:ph type="sldNum" sz="quarter" idx="5"/>
          </p:nvPr>
        </p:nvSpPr>
        <p:spPr/>
        <p:txBody>
          <a:bodyPr/>
          <a:lstStyle/>
          <a:p>
            <a:fld id="{C5280930-CFB0-8843-A807-03B8D466A976}" type="slidenum">
              <a:rPr lang="en-US" smtClean="0"/>
              <a:t>16</a:t>
            </a:fld>
            <a:endParaRPr lang="en-US"/>
          </a:p>
        </p:txBody>
      </p:sp>
    </p:spTree>
    <p:extLst>
      <p:ext uri="{BB962C8B-B14F-4D97-AF65-F5344CB8AC3E}">
        <p14:creationId xmlns:p14="http://schemas.microsoft.com/office/powerpoint/2010/main" val="1928397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from common mistakes can significantly improve your application's chances. Many applicants inadequately address the broader impacts section, which is a key evaluation criterion. Others forget to include their curriculum vitae or fail to provide complete citations for sources mentioned in their narrative. Poor methodology descriptions remain the most frequent problem - be specific about your procedures, data collection methods, and analysis plans. Finally, avoid proposing an unrealistic project scope for your budget. The committee can easily identify when proposed work exceeds what the funding can reasonably support.</a:t>
            </a:r>
          </a:p>
        </p:txBody>
      </p:sp>
      <p:sp>
        <p:nvSpPr>
          <p:cNvPr id="4" name="Slide Number Placeholder 3"/>
          <p:cNvSpPr>
            <a:spLocks noGrp="1"/>
          </p:cNvSpPr>
          <p:nvPr>
            <p:ph type="sldNum" sz="quarter" idx="5"/>
          </p:nvPr>
        </p:nvSpPr>
        <p:spPr/>
        <p:txBody>
          <a:bodyPr/>
          <a:lstStyle/>
          <a:p>
            <a:fld id="{C5280930-CFB0-8843-A807-03B8D466A976}" type="slidenum">
              <a:rPr lang="en-US" smtClean="0"/>
              <a:t>17</a:t>
            </a:fld>
            <a:endParaRPr lang="en-US"/>
          </a:p>
        </p:txBody>
      </p:sp>
    </p:spTree>
    <p:extLst>
      <p:ext uri="{BB962C8B-B14F-4D97-AF65-F5344CB8AC3E}">
        <p14:creationId xmlns:p14="http://schemas.microsoft.com/office/powerpoint/2010/main" val="3401837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Faculty Research Committee follows a clear priority system in making funding decisions. First-time applicants and those who haven't received FRP funding in recent years receive priority consideration. This policy ensures that the program serves as many faculty members as possible over time rather than repeatedly funding the same individuals. If you've previously received FRP funding, you're still welcome to apply, but make sure your new proposal addresses a genuinely different research question rather than continuing the same project.</a:t>
            </a:r>
          </a:p>
        </p:txBody>
      </p:sp>
      <p:sp>
        <p:nvSpPr>
          <p:cNvPr id="4" name="Slide Number Placeholder 3"/>
          <p:cNvSpPr>
            <a:spLocks noGrp="1"/>
          </p:cNvSpPr>
          <p:nvPr>
            <p:ph type="sldNum" sz="quarter" idx="5"/>
          </p:nvPr>
        </p:nvSpPr>
        <p:spPr/>
        <p:txBody>
          <a:bodyPr/>
          <a:lstStyle/>
          <a:p>
            <a:fld id="{C5280930-CFB0-8843-A807-03B8D466A976}" type="slidenum">
              <a:rPr lang="en-US" smtClean="0"/>
              <a:t>18</a:t>
            </a:fld>
            <a:endParaRPr lang="en-US"/>
          </a:p>
        </p:txBody>
      </p:sp>
    </p:spTree>
    <p:extLst>
      <p:ext uri="{BB962C8B-B14F-4D97-AF65-F5344CB8AC3E}">
        <p14:creationId xmlns:p14="http://schemas.microsoft.com/office/powerpoint/2010/main" val="1979692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how your application will be evaluated is essential for crafting a competitive proposal. Let me walk you through the three main evaluation areas.</a:t>
            </a:r>
          </a:p>
        </p:txBody>
      </p:sp>
      <p:sp>
        <p:nvSpPr>
          <p:cNvPr id="4" name="Slide Number Placeholder 3"/>
          <p:cNvSpPr>
            <a:spLocks noGrp="1"/>
          </p:cNvSpPr>
          <p:nvPr>
            <p:ph type="sldNum" sz="quarter" idx="5"/>
          </p:nvPr>
        </p:nvSpPr>
        <p:spPr/>
        <p:txBody>
          <a:bodyPr/>
          <a:lstStyle/>
          <a:p>
            <a:fld id="{C5280930-CFB0-8843-A807-03B8D466A976}" type="slidenum">
              <a:rPr lang="en-US" smtClean="0"/>
              <a:t>19</a:t>
            </a:fld>
            <a:endParaRPr lang="en-US"/>
          </a:p>
        </p:txBody>
      </p:sp>
    </p:spTree>
    <p:extLst>
      <p:ext uri="{BB962C8B-B14F-4D97-AF65-F5344CB8AC3E}">
        <p14:creationId xmlns:p14="http://schemas.microsoft.com/office/powerpoint/2010/main" val="1862795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The SUNY Cortland Faculty Research program serves as a strategic stepping stone for faculty seeking external funding success. The program is specifically designed to help you build the foundation needed for competitive grant proposals.</a:t>
            </a:r>
          </a:p>
          <a:p>
            <a:r>
              <a:rPr lang="en-US" sz="1200" b="1" i="0" kern="1200" dirty="0">
                <a:solidFill>
                  <a:schemeClr val="tx1"/>
                </a:solidFill>
                <a:effectLst/>
                <a:latin typeface="+mn-lt"/>
                <a:ea typeface="+mn-ea"/>
                <a:cs typeface="+mn-cs"/>
              </a:rPr>
              <a:t>One way; although by no means the only way; to use this funding is for pilot data collection. When you apply for major external grants, reviewers want to see preliminary evidence that your research approach is sound and feasible. The pilot data you gather through our Faculty Research program can provide that evidence.</a:t>
            </a:r>
          </a:p>
          <a:p>
            <a:r>
              <a:rPr lang="en-US" sz="1200" b="1" i="0" kern="1200" dirty="0">
                <a:solidFill>
                  <a:schemeClr val="tx1"/>
                </a:solidFill>
                <a:effectLst/>
                <a:latin typeface="+mn-lt"/>
                <a:ea typeface="+mn-ea"/>
                <a:cs typeface="+mn-cs"/>
              </a:rPr>
              <a:t>This preliminary work not only strengthens your external funding applications but also often leads to publications that further demonstrate your research productivity. Think of this program as an investment in your long-term research success – it gives you the tools and data you need to stand out in increasingly competitive funding landscapes.</a:t>
            </a:r>
          </a:p>
          <a:p>
            <a:r>
              <a:rPr lang="en-US" sz="1200" b="1" i="0" kern="1200" dirty="0">
                <a:solidFill>
                  <a:schemeClr val="tx1"/>
                </a:solidFill>
                <a:effectLst/>
                <a:latin typeface="+mn-lt"/>
                <a:ea typeface="+mn-ea"/>
                <a:cs typeface="+mn-cs"/>
              </a:rPr>
              <a:t>Whether you're preparing for your first major grant application or looking to expand into new research areas, the Faculty Research program provides the support you need to make your proposals as strong as possible.</a:t>
            </a:r>
          </a:p>
          <a:p>
            <a:endParaRPr lang="en-US" dirty="0"/>
          </a:p>
        </p:txBody>
      </p:sp>
      <p:sp>
        <p:nvSpPr>
          <p:cNvPr id="4" name="Slide Number Placeholder 3"/>
          <p:cNvSpPr>
            <a:spLocks noGrp="1"/>
          </p:cNvSpPr>
          <p:nvPr>
            <p:ph type="sldNum" sz="quarter" idx="5"/>
          </p:nvPr>
        </p:nvSpPr>
        <p:spPr/>
        <p:txBody>
          <a:bodyPr/>
          <a:lstStyle/>
          <a:p>
            <a:fld id="{C5280930-CFB0-8843-A807-03B8D466A976}" type="slidenum">
              <a:rPr lang="en-US" smtClean="0"/>
              <a:t>2</a:t>
            </a:fld>
            <a:endParaRPr lang="en-US"/>
          </a:p>
        </p:txBody>
      </p:sp>
    </p:spTree>
    <p:extLst>
      <p:ext uri="{BB962C8B-B14F-4D97-AF65-F5344CB8AC3E}">
        <p14:creationId xmlns:p14="http://schemas.microsoft.com/office/powerpoint/2010/main" val="1993304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Faculty Research Committee evaluates proposals using three primary criteria. Intellectual Quality encompasses whether you've clearly stated your research question, provided a sound literature review, articulated clear significance, and presented a persuasive rationale. Project Design Quality focuses on whether your activities are well-planned and described in adequate detail, whether your methodology permits clear outcomes, whether you've provided clear descriptions of methods and analysis plans, and whether your budget is reasonable for the proposed work. Broader Impacts examines your project's potential for campus impact, including student involvement, teaching enhancement, and future funding potential. All three areas must be strong for a successful application.</a:t>
            </a:r>
          </a:p>
        </p:txBody>
      </p:sp>
      <p:sp>
        <p:nvSpPr>
          <p:cNvPr id="4" name="Slide Number Placeholder 3"/>
          <p:cNvSpPr>
            <a:spLocks noGrp="1"/>
          </p:cNvSpPr>
          <p:nvPr>
            <p:ph type="sldNum" sz="quarter" idx="5"/>
          </p:nvPr>
        </p:nvSpPr>
        <p:spPr/>
        <p:txBody>
          <a:bodyPr/>
          <a:lstStyle/>
          <a:p>
            <a:fld id="{C5280930-CFB0-8843-A807-03B8D466A976}" type="slidenum">
              <a:rPr lang="en-US" smtClean="0"/>
              <a:t>20</a:t>
            </a:fld>
            <a:endParaRPr lang="en-US"/>
          </a:p>
        </p:txBody>
      </p:sp>
    </p:spTree>
    <p:extLst>
      <p:ext uri="{BB962C8B-B14F-4D97-AF65-F5344CB8AC3E}">
        <p14:creationId xmlns:p14="http://schemas.microsoft.com/office/powerpoint/2010/main" val="623430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address some common questions that applicants frequently ask about the program.</a:t>
            </a:r>
          </a:p>
        </p:txBody>
      </p:sp>
      <p:sp>
        <p:nvSpPr>
          <p:cNvPr id="4" name="Slide Number Placeholder 3"/>
          <p:cNvSpPr>
            <a:spLocks noGrp="1"/>
          </p:cNvSpPr>
          <p:nvPr>
            <p:ph type="sldNum" sz="quarter" idx="5"/>
          </p:nvPr>
        </p:nvSpPr>
        <p:spPr/>
        <p:txBody>
          <a:bodyPr/>
          <a:lstStyle/>
          <a:p>
            <a:fld id="{C5280930-CFB0-8843-A807-03B8D466A976}" type="slidenum">
              <a:rPr lang="en-US" smtClean="0"/>
              <a:t>21</a:t>
            </a:fld>
            <a:endParaRPr lang="en-US"/>
          </a:p>
        </p:txBody>
      </p:sp>
    </p:spTree>
    <p:extLst>
      <p:ext uri="{BB962C8B-B14F-4D97-AF65-F5344CB8AC3E}">
        <p14:creationId xmlns:p14="http://schemas.microsoft.com/office/powerpoint/2010/main" val="2877154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Can previous FRP recipients apply again?</a:t>
            </a:r>
          </a:p>
          <a:p>
            <a:r>
              <a:rPr lang="en-US" dirty="0"/>
              <a:t>Yes, previous recipients can apply again as long as they meet eligibility requirements. However, there are important considerations. The committee evaluates past performance as a criterion and follows the philosophy that awards aren't intended for yearly funding of ongoing projects. Therefore, first-time applicants and those who haven't received recent FRP funding receive priority. If you've previously received an award, ensure your new proposal addresses a genuinely different research question rather than simply continuing the same project. The committee wants to see that you're expanding your research agenda, not just seeking continued support for work already in progress.</a:t>
            </a:r>
          </a:p>
        </p:txBody>
      </p:sp>
      <p:sp>
        <p:nvSpPr>
          <p:cNvPr id="4" name="Slide Number Placeholder 3"/>
          <p:cNvSpPr>
            <a:spLocks noGrp="1"/>
          </p:cNvSpPr>
          <p:nvPr>
            <p:ph type="sldNum" sz="quarter" idx="5"/>
          </p:nvPr>
        </p:nvSpPr>
        <p:spPr/>
        <p:txBody>
          <a:bodyPr/>
          <a:lstStyle/>
          <a:p>
            <a:fld id="{C5280930-CFB0-8843-A807-03B8D466A976}" type="slidenum">
              <a:rPr lang="en-US" smtClean="0"/>
              <a:t>22</a:t>
            </a:fld>
            <a:endParaRPr lang="en-US"/>
          </a:p>
        </p:txBody>
      </p:sp>
    </p:spTree>
    <p:extLst>
      <p:ext uri="{BB962C8B-B14F-4D97-AF65-F5344CB8AC3E}">
        <p14:creationId xmlns:p14="http://schemas.microsoft.com/office/powerpoint/2010/main" val="35341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the most common questions we receive. Because funding is limited, investigators should apply for amounts that realistically match their project needs rather than automatically requesting the maximum. Awards typically range from $1,000 to $3,000, with the maximum being $3,000. Your budget should reflect the actual relationship between available funding and what research efforts those funds can reasonably support. Don't automatically ask for the maximum amount. Instead, carefully calculate what you actually need considering components like personal compensation, student workers, materials and supplies, or travel costs. A realistic, well-justified budget aligned with your project scope will be more competitive than an inflated request.</a:t>
            </a:r>
          </a:p>
        </p:txBody>
      </p:sp>
      <p:sp>
        <p:nvSpPr>
          <p:cNvPr id="4" name="Slide Number Placeholder 3"/>
          <p:cNvSpPr>
            <a:spLocks noGrp="1"/>
          </p:cNvSpPr>
          <p:nvPr>
            <p:ph type="sldNum" sz="quarter" idx="5"/>
          </p:nvPr>
        </p:nvSpPr>
        <p:spPr/>
        <p:txBody>
          <a:bodyPr/>
          <a:lstStyle/>
          <a:p>
            <a:fld id="{C5280930-CFB0-8843-A807-03B8D466A976}" type="slidenum">
              <a:rPr lang="en-US" smtClean="0"/>
              <a:t>23</a:t>
            </a:fld>
            <a:endParaRPr lang="en-US"/>
          </a:p>
        </p:txBody>
      </p:sp>
    </p:spTree>
    <p:extLst>
      <p:ext uri="{BB962C8B-B14F-4D97-AF65-F5344CB8AC3E}">
        <p14:creationId xmlns:p14="http://schemas.microsoft.com/office/powerpoint/2010/main" val="1930122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Category selection is crucial since you can only submit one application per year. Choose the category that most closely fits your discipline or field of inquiry: Natural and Mathematical Sciences, Social Sciences, or Humanities, Arts, and Performing Arts. If you're unsure which category is most appropriate for your research, contact RSPO or the Faculty Research Committee Chair for guidance. For interdisciplinary projects that might seem to fit multiple categories, consider which methodological approach or disciplinary framework is most central to your research design. Remember, this decision affects which faculty members will review your proposal, so choose the category where your work will be best understood and appreciated.</a:t>
            </a:r>
          </a:p>
        </p:txBody>
      </p:sp>
      <p:sp>
        <p:nvSpPr>
          <p:cNvPr id="4" name="Slide Number Placeholder 3"/>
          <p:cNvSpPr>
            <a:spLocks noGrp="1"/>
          </p:cNvSpPr>
          <p:nvPr>
            <p:ph type="sldNum" sz="quarter" idx="5"/>
          </p:nvPr>
        </p:nvSpPr>
        <p:spPr/>
        <p:txBody>
          <a:bodyPr/>
          <a:lstStyle/>
          <a:p>
            <a:fld id="{C5280930-CFB0-8843-A807-03B8D466A976}" type="slidenum">
              <a:rPr lang="en-US" smtClean="0"/>
              <a:t>24</a:t>
            </a:fld>
            <a:endParaRPr lang="en-US"/>
          </a:p>
        </p:txBody>
      </p:sp>
    </p:spTree>
    <p:extLst>
      <p:ext uri="{BB962C8B-B14F-4D97-AF65-F5344CB8AC3E}">
        <p14:creationId xmlns:p14="http://schemas.microsoft.com/office/powerpoint/2010/main" val="2536268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budget includes personal compensation, you'll need to plan ahead for payment processing. Personal compensation is only payable during summer months, and you'll need to contact the Research and Sponsored Programs Office at extension 2511 to complete necessary forms several weeks before you expect to receive payment. Remember that all personal compensation payments are subject to fringe benefits rates and withholding taxes, so your actual payment will be less than the budgeted amount. The fringe benefit rate information is available in the application materials. You cannot receive personal compensation during the academic year - only during summer months and is not paid out until after July 1st.</a:t>
            </a:r>
          </a:p>
        </p:txBody>
      </p:sp>
      <p:sp>
        <p:nvSpPr>
          <p:cNvPr id="4" name="Slide Number Placeholder 3"/>
          <p:cNvSpPr>
            <a:spLocks noGrp="1"/>
          </p:cNvSpPr>
          <p:nvPr>
            <p:ph type="sldNum" sz="quarter" idx="5"/>
          </p:nvPr>
        </p:nvSpPr>
        <p:spPr/>
        <p:txBody>
          <a:bodyPr/>
          <a:lstStyle/>
          <a:p>
            <a:fld id="{C5280930-CFB0-8843-A807-03B8D466A976}" type="slidenum">
              <a:rPr lang="en-US" smtClean="0"/>
              <a:t>25</a:t>
            </a:fld>
            <a:endParaRPr lang="en-US"/>
          </a:p>
        </p:txBody>
      </p:sp>
    </p:spTree>
    <p:extLst>
      <p:ext uri="{BB962C8B-B14F-4D97-AF65-F5344CB8AC3E}">
        <p14:creationId xmlns:p14="http://schemas.microsoft.com/office/powerpoint/2010/main" val="2909371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critical point that cannot be overstated. The Faculty Research Committee cannot guarantee that you'll be contacted if your application package is incomplete. The committee reserves the right to reject incomplete or late applications, or applications that fail to respond to any required element. This is why it's crucial to use the provided application checklist and double-check that you've included all required components before submitting. Don't rely on the Research and Sponsored Programs Office or the Faculty Research Committee to catch missing items - the responsibility lies entirely with you to submit a complete application package by the deadline.</a:t>
            </a:r>
          </a:p>
        </p:txBody>
      </p:sp>
      <p:sp>
        <p:nvSpPr>
          <p:cNvPr id="4" name="Slide Number Placeholder 3"/>
          <p:cNvSpPr>
            <a:spLocks noGrp="1"/>
          </p:cNvSpPr>
          <p:nvPr>
            <p:ph type="sldNum" sz="quarter" idx="5"/>
          </p:nvPr>
        </p:nvSpPr>
        <p:spPr/>
        <p:txBody>
          <a:bodyPr/>
          <a:lstStyle/>
          <a:p>
            <a:fld id="{C5280930-CFB0-8843-A807-03B8D466A976}" type="slidenum">
              <a:rPr lang="en-US" smtClean="0"/>
              <a:t>26</a:t>
            </a:fld>
            <a:endParaRPr lang="en-US"/>
          </a:p>
        </p:txBody>
      </p:sp>
    </p:spTree>
    <p:extLst>
      <p:ext uri="{BB962C8B-B14F-4D97-AF65-F5344CB8AC3E}">
        <p14:creationId xmlns:p14="http://schemas.microsoft.com/office/powerpoint/2010/main" val="1356688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Absolutely! The Research and Sponsored Programs Office maintains sample copies of successful applications that have been approved for distribution by prior award recipients. These examples can be extremely valuable in understanding what a competitive application looks like, how to structure your narrative sections, and what level of detail is expected. Contact the RSPO at extension 2511 or email </a:t>
            </a:r>
            <a:r>
              <a:rPr lang="en-US" dirty="0">
                <a:hlinkClick r:id="rId3"/>
              </a:rPr>
              <a:t>RSPO@cortland.edu</a:t>
            </a:r>
            <a:r>
              <a:rPr lang="en-US" dirty="0"/>
              <a:t> to request access to these samples. Reviewing successful applications can provide insights into effective writing styles, appropriate methodology descriptions, and how to articulate broader impacts convincingly.</a:t>
            </a:r>
          </a:p>
        </p:txBody>
      </p:sp>
      <p:sp>
        <p:nvSpPr>
          <p:cNvPr id="4" name="Slide Number Placeholder 3"/>
          <p:cNvSpPr>
            <a:spLocks noGrp="1"/>
          </p:cNvSpPr>
          <p:nvPr>
            <p:ph type="sldNum" sz="quarter" idx="5"/>
          </p:nvPr>
        </p:nvSpPr>
        <p:spPr/>
        <p:txBody>
          <a:bodyPr/>
          <a:lstStyle/>
          <a:p>
            <a:fld id="{C5280930-CFB0-8843-A807-03B8D466A976}" type="slidenum">
              <a:rPr lang="en-US" smtClean="0"/>
              <a:t>27</a:t>
            </a:fld>
            <a:endParaRPr lang="en-US"/>
          </a:p>
        </p:txBody>
      </p:sp>
    </p:spTree>
    <p:extLst>
      <p:ext uri="{BB962C8B-B14F-4D97-AF65-F5344CB8AC3E}">
        <p14:creationId xmlns:p14="http://schemas.microsoft.com/office/powerpoint/2010/main" val="527184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move toward wrapping up this session, let's focus on concrete next steps you should take to prepare your application.</a:t>
            </a:r>
          </a:p>
        </p:txBody>
      </p:sp>
      <p:sp>
        <p:nvSpPr>
          <p:cNvPr id="4" name="Slide Number Placeholder 3"/>
          <p:cNvSpPr>
            <a:spLocks noGrp="1"/>
          </p:cNvSpPr>
          <p:nvPr>
            <p:ph type="sldNum" sz="quarter" idx="5"/>
          </p:nvPr>
        </p:nvSpPr>
        <p:spPr/>
        <p:txBody>
          <a:bodyPr/>
          <a:lstStyle/>
          <a:p>
            <a:fld id="{C5280930-CFB0-8843-A807-03B8D466A976}" type="slidenum">
              <a:rPr lang="en-US" smtClean="0"/>
              <a:t>28</a:t>
            </a:fld>
            <a:endParaRPr lang="en-US"/>
          </a:p>
        </p:txBody>
      </p:sp>
    </p:spTree>
    <p:extLst>
      <p:ext uri="{BB962C8B-B14F-4D97-AF65-F5344CB8AC3E}">
        <p14:creationId xmlns:p14="http://schemas.microsoft.com/office/powerpoint/2010/main" val="961330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start writing, take time to determine your appropriate application category based on your discipline and research approach. Review this year's application deadline carefully - applications are typically due in early February. If you have questions about any aspect of the program or application process, don't hesitate to contact RSPO or Faculty Research Committee members. Start planning your six-section narrative early, as this requires careful thought and development. Finally, begin considering your project's broader impacts and how you'll disseminate your findings - these are key evaluation criteria that require advance planning.</a:t>
            </a:r>
          </a:p>
        </p:txBody>
      </p:sp>
      <p:sp>
        <p:nvSpPr>
          <p:cNvPr id="4" name="Slide Number Placeholder 3"/>
          <p:cNvSpPr>
            <a:spLocks noGrp="1"/>
          </p:cNvSpPr>
          <p:nvPr>
            <p:ph type="sldNum" sz="quarter" idx="5"/>
          </p:nvPr>
        </p:nvSpPr>
        <p:spPr/>
        <p:txBody>
          <a:bodyPr/>
          <a:lstStyle/>
          <a:p>
            <a:fld id="{C5280930-CFB0-8843-A807-03B8D466A976}" type="slidenum">
              <a:rPr lang="en-US" smtClean="0"/>
              <a:t>29</a:t>
            </a:fld>
            <a:endParaRPr lang="en-US"/>
          </a:p>
        </p:txBody>
      </p:sp>
    </p:spTree>
    <p:extLst>
      <p:ext uri="{BB962C8B-B14F-4D97-AF65-F5344CB8AC3E}">
        <p14:creationId xmlns:p14="http://schemas.microsoft.com/office/powerpoint/2010/main" val="1423026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on the previous slide, the Faculty Research Program, or FRP, is a competitive internal funding program that supports faculty research across all disciplines at our institution. Each award provides up to $3,000, and we typically anticipate making around 15 awards each cycle. The actual number may vary based on available funding, but this represents a substantial commitment to advancing faculty scholarship on our campus. If you receive an award, the funding period runs from July 1st through June 30th of the following year, giving you a full year to complete your research project.</a:t>
            </a:r>
          </a:p>
        </p:txBody>
      </p:sp>
      <p:sp>
        <p:nvSpPr>
          <p:cNvPr id="4" name="Slide Number Placeholder 3"/>
          <p:cNvSpPr>
            <a:spLocks noGrp="1"/>
          </p:cNvSpPr>
          <p:nvPr>
            <p:ph type="sldNum" sz="quarter" idx="5"/>
          </p:nvPr>
        </p:nvSpPr>
        <p:spPr/>
        <p:txBody>
          <a:bodyPr/>
          <a:lstStyle/>
          <a:p>
            <a:fld id="{C5280930-CFB0-8843-A807-03B8D466A976}" type="slidenum">
              <a:rPr lang="en-US" smtClean="0"/>
              <a:t>3</a:t>
            </a:fld>
            <a:endParaRPr lang="en-US"/>
          </a:p>
        </p:txBody>
      </p:sp>
    </p:spTree>
    <p:extLst>
      <p:ext uri="{BB962C8B-B14F-4D97-AF65-F5344CB8AC3E}">
        <p14:creationId xmlns:p14="http://schemas.microsoft.com/office/powerpoint/2010/main" val="3381600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Successful applicants typically start their application process early to allow adequate time for development and revision. Begin by allowing sufficient time for literature review - you'll need to demonstrate familiarity with relevant scholarship in your field. Develop your methodology carefully and in detail, as this is where many applications lose points. Submit well before the deadline to avoid last-minute technical problems or missing components. Contact RSPO early if you need assistance with budget planning, as they can provide valuable guidance on allowable expenses and realistic cost estimates. Remember, a rushed application rarely succeeds in this competitive program.</a:t>
            </a:r>
          </a:p>
        </p:txBody>
      </p:sp>
      <p:sp>
        <p:nvSpPr>
          <p:cNvPr id="4" name="Slide Number Placeholder 3"/>
          <p:cNvSpPr>
            <a:spLocks noGrp="1"/>
          </p:cNvSpPr>
          <p:nvPr>
            <p:ph type="sldNum" sz="quarter" idx="5"/>
          </p:nvPr>
        </p:nvSpPr>
        <p:spPr/>
        <p:txBody>
          <a:bodyPr/>
          <a:lstStyle/>
          <a:p>
            <a:fld id="{C5280930-CFB0-8843-A807-03B8D466A976}" type="slidenum">
              <a:rPr lang="en-US" smtClean="0"/>
              <a:t>30</a:t>
            </a:fld>
            <a:endParaRPr lang="en-US"/>
          </a:p>
        </p:txBody>
      </p:sp>
    </p:spTree>
    <p:extLst>
      <p:ext uri="{BB962C8B-B14F-4D97-AF65-F5344CB8AC3E}">
        <p14:creationId xmlns:p14="http://schemas.microsoft.com/office/powerpoint/2010/main" val="422914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submitting and FRP application can be quite an involved process, you don't have to navigate it alone. This section briefly outlines some of the support and resources that are available to help you succeed.</a:t>
            </a:r>
          </a:p>
        </p:txBody>
      </p:sp>
      <p:sp>
        <p:nvSpPr>
          <p:cNvPr id="4" name="Slide Number Placeholder 3"/>
          <p:cNvSpPr>
            <a:spLocks noGrp="1"/>
          </p:cNvSpPr>
          <p:nvPr>
            <p:ph type="sldNum" sz="quarter" idx="5"/>
          </p:nvPr>
        </p:nvSpPr>
        <p:spPr/>
        <p:txBody>
          <a:bodyPr/>
          <a:lstStyle/>
          <a:p>
            <a:fld id="{C5280930-CFB0-8843-A807-03B8D466A976}" type="slidenum">
              <a:rPr lang="en-US" smtClean="0"/>
              <a:t>31</a:t>
            </a:fld>
            <a:endParaRPr lang="en-US"/>
          </a:p>
        </p:txBody>
      </p:sp>
    </p:spTree>
    <p:extLst>
      <p:ext uri="{BB962C8B-B14F-4D97-AF65-F5344CB8AC3E}">
        <p14:creationId xmlns:p14="http://schemas.microsoft.com/office/powerpoint/2010/main" val="569262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resources can strengthen your application. First, request an application timeline sheet from RSPO that includes all relevant deadlines for the year. Second, ask to review previous successful applications to understand what competitive proposals look like. Third, carefully study the full FRP Guidelines document, which contains detailed information beyond what we can cover in this session. These resources provide concrete examples and detailed guidance that can significantly improve your application quality.</a:t>
            </a:r>
          </a:p>
        </p:txBody>
      </p:sp>
      <p:sp>
        <p:nvSpPr>
          <p:cNvPr id="4" name="Slide Number Placeholder 3"/>
          <p:cNvSpPr>
            <a:spLocks noGrp="1"/>
          </p:cNvSpPr>
          <p:nvPr>
            <p:ph type="sldNum" sz="quarter" idx="5"/>
          </p:nvPr>
        </p:nvSpPr>
        <p:spPr/>
        <p:txBody>
          <a:bodyPr/>
          <a:lstStyle/>
          <a:p>
            <a:fld id="{C5280930-CFB0-8843-A807-03B8D466A976}" type="slidenum">
              <a:rPr lang="en-US" smtClean="0"/>
              <a:t>32</a:t>
            </a:fld>
            <a:endParaRPr lang="en-US"/>
          </a:p>
        </p:txBody>
      </p:sp>
    </p:spTree>
    <p:extLst>
      <p:ext uri="{BB962C8B-B14F-4D97-AF65-F5344CB8AC3E}">
        <p14:creationId xmlns:p14="http://schemas.microsoft.com/office/powerpoint/2010/main" val="472022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primary contact is Dominick </a:t>
            </a:r>
            <a:r>
              <a:rPr lang="en-US" dirty="0" err="1"/>
              <a:t>Fantacone</a:t>
            </a:r>
            <a:r>
              <a:rPr lang="en-US" dirty="0"/>
              <a:t> in the Research and Sponsored Programs Office. He's available at extension 2 5 1 1 or via email at RSPO@cortland.edu. Dominick and the staff of the RSPO are available to provide application assistance, budget planning help, and access to sample successful applications. Secondarily, the current FRC Chair is Jason Page from the Recreation, Parks and Leisure Studies Department, you can reach out to him via email at jason.page@cortland.edu. Don't hesitate to reach out early in your planning process - these colleagues are here to help you succeed.</a:t>
            </a:r>
          </a:p>
        </p:txBody>
      </p:sp>
      <p:sp>
        <p:nvSpPr>
          <p:cNvPr id="4" name="Slide Number Placeholder 3"/>
          <p:cNvSpPr>
            <a:spLocks noGrp="1"/>
          </p:cNvSpPr>
          <p:nvPr>
            <p:ph type="sldNum" sz="quarter" idx="5"/>
          </p:nvPr>
        </p:nvSpPr>
        <p:spPr/>
        <p:txBody>
          <a:bodyPr/>
          <a:lstStyle/>
          <a:p>
            <a:fld id="{C5280930-CFB0-8843-A807-03B8D466A976}" type="slidenum">
              <a:rPr lang="en-US" smtClean="0"/>
              <a:t>33</a:t>
            </a:fld>
            <a:endParaRPr lang="en-US"/>
          </a:p>
        </p:txBody>
      </p:sp>
    </p:spTree>
    <p:extLst>
      <p:ext uri="{BB962C8B-B14F-4D97-AF65-F5344CB8AC3E}">
        <p14:creationId xmlns:p14="http://schemas.microsoft.com/office/powerpoint/2010/main" val="2894325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watching this Faculty Research Program information session. The FRP represents an excellent opportunity to advance your research agenda with institutional support, and I encourage all eligible faculty and staff to consider applying. Remember that strong applications require time to develop, so start your planning process early. Good luck with your applications! If you have questions after this session, don't hesitate to contact RSPO at extension 2511. We look forward to receiving your proposals and supporting your research endeavors.</a:t>
            </a:r>
          </a:p>
        </p:txBody>
      </p:sp>
      <p:sp>
        <p:nvSpPr>
          <p:cNvPr id="4" name="Slide Number Placeholder 3"/>
          <p:cNvSpPr>
            <a:spLocks noGrp="1"/>
          </p:cNvSpPr>
          <p:nvPr>
            <p:ph type="sldNum" sz="quarter" idx="5"/>
          </p:nvPr>
        </p:nvSpPr>
        <p:spPr/>
        <p:txBody>
          <a:bodyPr/>
          <a:lstStyle/>
          <a:p>
            <a:fld id="{C5280930-CFB0-8843-A807-03B8D466A976}" type="slidenum">
              <a:rPr lang="en-US" smtClean="0"/>
              <a:t>34</a:t>
            </a:fld>
            <a:endParaRPr lang="en-US"/>
          </a:p>
        </p:txBody>
      </p:sp>
    </p:spTree>
    <p:extLst>
      <p:ext uri="{BB962C8B-B14F-4D97-AF65-F5344CB8AC3E}">
        <p14:creationId xmlns:p14="http://schemas.microsoft.com/office/powerpoint/2010/main" val="1434225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our Faculty Research Program information session. All application materials and additional resources are available through the Research and Sponsored Programs Office. Thank you for your commitment to advancing scholarship at SUNY Cortland.</a:t>
            </a:r>
          </a:p>
        </p:txBody>
      </p:sp>
      <p:sp>
        <p:nvSpPr>
          <p:cNvPr id="4" name="Slide Number Placeholder 3"/>
          <p:cNvSpPr>
            <a:spLocks noGrp="1"/>
          </p:cNvSpPr>
          <p:nvPr>
            <p:ph type="sldNum" sz="quarter" idx="5"/>
          </p:nvPr>
        </p:nvSpPr>
        <p:spPr/>
        <p:txBody>
          <a:bodyPr/>
          <a:lstStyle/>
          <a:p>
            <a:fld id="{C5280930-CFB0-8843-A807-03B8D466A976}" type="slidenum">
              <a:rPr lang="en-US" smtClean="0"/>
              <a:t>35</a:t>
            </a:fld>
            <a:endParaRPr lang="en-US"/>
          </a:p>
        </p:txBody>
      </p:sp>
    </p:spTree>
    <p:extLst>
      <p:ext uri="{BB962C8B-B14F-4D97-AF65-F5344CB8AC3E}">
        <p14:creationId xmlns:p14="http://schemas.microsoft.com/office/powerpoint/2010/main" val="3482801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deeper, it's important to understand how the Faculty Research Committee defines research for this program. Research is conceptualized as a two-step process. First, you must identify a specific subject, problem, or research question related to your discipline or field of inquiry. Second, you must investigate that subject using methods that are appropriate to your specific discipline or field. This broad definition accommodates the diverse research traditions across our campus, from laboratory sciences to humanities scholarship to creative arts. The key requirement is that your research must be discipline-specific and employ appropriate methodological approaches.</a:t>
            </a:r>
          </a:p>
        </p:txBody>
      </p:sp>
      <p:sp>
        <p:nvSpPr>
          <p:cNvPr id="4" name="Slide Number Placeholder 3"/>
          <p:cNvSpPr>
            <a:spLocks noGrp="1"/>
          </p:cNvSpPr>
          <p:nvPr>
            <p:ph type="sldNum" sz="quarter" idx="5"/>
          </p:nvPr>
        </p:nvSpPr>
        <p:spPr/>
        <p:txBody>
          <a:bodyPr/>
          <a:lstStyle/>
          <a:p>
            <a:fld id="{C5280930-CFB0-8843-A807-03B8D466A976}" type="slidenum">
              <a:rPr lang="en-US" smtClean="0"/>
              <a:t>4</a:t>
            </a:fld>
            <a:endParaRPr lang="en-US"/>
          </a:p>
        </p:txBody>
      </p:sp>
    </p:spTree>
    <p:extLst>
      <p:ext uri="{BB962C8B-B14F-4D97-AF65-F5344CB8AC3E}">
        <p14:creationId xmlns:p14="http://schemas.microsoft.com/office/powerpoint/2010/main" val="1154901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discuss eligibility. The program is open to several categories of campus personnel, and we particularly encourage participation from our newer colleagues.</a:t>
            </a:r>
          </a:p>
        </p:txBody>
      </p:sp>
      <p:sp>
        <p:nvSpPr>
          <p:cNvPr id="4" name="Slide Number Placeholder 3"/>
          <p:cNvSpPr>
            <a:spLocks noGrp="1"/>
          </p:cNvSpPr>
          <p:nvPr>
            <p:ph type="sldNum" sz="quarter" idx="5"/>
          </p:nvPr>
        </p:nvSpPr>
        <p:spPr/>
        <p:txBody>
          <a:bodyPr/>
          <a:lstStyle/>
          <a:p>
            <a:fld id="{C5280930-CFB0-8843-A807-03B8D466A976}" type="slidenum">
              <a:rPr lang="en-US" smtClean="0"/>
              <a:t>5</a:t>
            </a:fld>
            <a:endParaRPr lang="en-US"/>
          </a:p>
        </p:txBody>
      </p:sp>
    </p:spTree>
    <p:extLst>
      <p:ext uri="{BB962C8B-B14F-4D97-AF65-F5344CB8AC3E}">
        <p14:creationId xmlns:p14="http://schemas.microsoft.com/office/powerpoint/2010/main" val="1634075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you're eligible to apply if you're a full-time, tenure, or tenure-track teaching faculty member, or if you're professional staff. We especially encourage new faculty members to apply, as this program can provide crucial support for establishing your research agenda. Remember, you can only submit one application per year, so choose your category carefully. Previous FRP recipients are welcome to apply again, but priority is given to first-time applicants and those who haven't received FRP funding in recent years.</a:t>
            </a:r>
          </a:p>
        </p:txBody>
      </p:sp>
      <p:sp>
        <p:nvSpPr>
          <p:cNvPr id="4" name="Slide Number Placeholder 3"/>
          <p:cNvSpPr>
            <a:spLocks noGrp="1"/>
          </p:cNvSpPr>
          <p:nvPr>
            <p:ph type="sldNum" sz="quarter" idx="5"/>
          </p:nvPr>
        </p:nvSpPr>
        <p:spPr/>
        <p:txBody>
          <a:bodyPr/>
          <a:lstStyle/>
          <a:p>
            <a:fld id="{C5280930-CFB0-8843-A807-03B8D466A976}" type="slidenum">
              <a:rPr lang="en-US" smtClean="0"/>
              <a:t>6</a:t>
            </a:fld>
            <a:endParaRPr lang="en-US"/>
          </a:p>
        </p:txBody>
      </p:sp>
    </p:spTree>
    <p:extLst>
      <p:ext uri="{BB962C8B-B14F-4D97-AF65-F5344CB8AC3E}">
        <p14:creationId xmlns:p14="http://schemas.microsoft.com/office/powerpoint/2010/main" val="499390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equally important to understand what types of projects won't be funded. The Faculty Research Committee will not approve applications for projects that lack fundamental inquiry or don't include appropriate methodology. This means purely descriptive work without analytical components typically won't qualify. Additionally, textbook preparation and course work or curriculum development are specifically excluded. These restrictions ensure that funded projects contribute to the advancement of knowledge in your field rather than serving primarily instructional purposes.</a:t>
            </a:r>
          </a:p>
        </p:txBody>
      </p:sp>
      <p:sp>
        <p:nvSpPr>
          <p:cNvPr id="4" name="Slide Number Placeholder 3"/>
          <p:cNvSpPr>
            <a:spLocks noGrp="1"/>
          </p:cNvSpPr>
          <p:nvPr>
            <p:ph type="sldNum" sz="quarter" idx="5"/>
          </p:nvPr>
        </p:nvSpPr>
        <p:spPr/>
        <p:txBody>
          <a:bodyPr/>
          <a:lstStyle/>
          <a:p>
            <a:fld id="{C5280930-CFB0-8843-A807-03B8D466A976}" type="slidenum">
              <a:rPr lang="en-US" smtClean="0"/>
              <a:t>7</a:t>
            </a:fld>
            <a:endParaRPr lang="en-US"/>
          </a:p>
        </p:txBody>
      </p:sp>
    </p:spTree>
    <p:extLst>
      <p:ext uri="{BB962C8B-B14F-4D97-AF65-F5344CB8AC3E}">
        <p14:creationId xmlns:p14="http://schemas.microsoft.com/office/powerpoint/2010/main" val="328385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All applications must be submitted within one of three disciplinary categories, and this choice is a crucial starting point for your application's success. But what are some other factors that you need to consider when preparing an application? This section will review the three categories then provide an in-depth look at the rest of the application process.</a:t>
            </a:r>
            <a:endParaRPr lang="en-US" dirty="0"/>
          </a:p>
        </p:txBody>
      </p:sp>
      <p:sp>
        <p:nvSpPr>
          <p:cNvPr id="4" name="Slide Number Placeholder 3"/>
          <p:cNvSpPr>
            <a:spLocks noGrp="1"/>
          </p:cNvSpPr>
          <p:nvPr>
            <p:ph type="sldNum" sz="quarter" idx="5"/>
          </p:nvPr>
        </p:nvSpPr>
        <p:spPr/>
        <p:txBody>
          <a:bodyPr/>
          <a:lstStyle/>
          <a:p>
            <a:fld id="{C5280930-CFB0-8843-A807-03B8D466A976}" type="slidenum">
              <a:rPr lang="en-US" smtClean="0"/>
              <a:t>8</a:t>
            </a:fld>
            <a:endParaRPr lang="en-US"/>
          </a:p>
        </p:txBody>
      </p:sp>
    </p:spTree>
    <p:extLst>
      <p:ext uri="{BB962C8B-B14F-4D97-AF65-F5344CB8AC3E}">
        <p14:creationId xmlns:p14="http://schemas.microsoft.com/office/powerpoint/2010/main" val="761653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categories are: Natural and Mathematical Sciences, Social Sciences, and Humanities, Arts, and Performing Arts. Choose the category that most closely aligns with your discipline or field of inquiry. If you're conducting interdisciplinary research, consider which methodological approach or disciplinary framework is most central to your project design. When in doubt, contact the Research and Sponsored Programs Office or the Faculty Research Committee Chair for guidance. Remember, you can only submit one application per year, so this choice is final.</a:t>
            </a:r>
          </a:p>
        </p:txBody>
      </p:sp>
      <p:sp>
        <p:nvSpPr>
          <p:cNvPr id="4" name="Slide Number Placeholder 3"/>
          <p:cNvSpPr>
            <a:spLocks noGrp="1"/>
          </p:cNvSpPr>
          <p:nvPr>
            <p:ph type="sldNum" sz="quarter" idx="5"/>
          </p:nvPr>
        </p:nvSpPr>
        <p:spPr/>
        <p:txBody>
          <a:bodyPr/>
          <a:lstStyle/>
          <a:p>
            <a:fld id="{C5280930-CFB0-8843-A807-03B8D466A976}" type="slidenum">
              <a:rPr lang="en-US" smtClean="0"/>
              <a:t>9</a:t>
            </a:fld>
            <a:endParaRPr lang="en-US"/>
          </a:p>
        </p:txBody>
      </p:sp>
    </p:spTree>
    <p:extLst>
      <p:ext uri="{BB962C8B-B14F-4D97-AF65-F5344CB8AC3E}">
        <p14:creationId xmlns:p14="http://schemas.microsoft.com/office/powerpoint/2010/main" val="34324056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21">
            <a:extLst>
              <a:ext uri="{FF2B5EF4-FFF2-40B4-BE49-F238E27FC236}">
                <a16:creationId xmlns:a16="http://schemas.microsoft.com/office/drawing/2014/main" id="{4ECA7031-1C4B-F949-9A78-4B9E4C92CE19}"/>
              </a:ext>
            </a:extLst>
          </p:cNvPr>
          <p:cNvSpPr txBox="1">
            <a:spLocks/>
          </p:cNvSpPr>
          <p:nvPr userDrawn="1"/>
        </p:nvSpPr>
        <p:spPr>
          <a:xfrm>
            <a:off x="1840867" y="3521075"/>
            <a:ext cx="13333412" cy="4048572"/>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2800" kern="0" dirty="0">
              <a:solidFill>
                <a:schemeClr val="bg1"/>
              </a:solidFill>
              <a:latin typeface="Agenda Regular" panose="02000603040000020004" pitchFamily="2" charset="77"/>
            </a:endParaRPr>
          </a:p>
        </p:txBody>
      </p:sp>
      <p:grpSp>
        <p:nvGrpSpPr>
          <p:cNvPr id="18" name="Group 17">
            <a:extLst>
              <a:ext uri="{FF2B5EF4-FFF2-40B4-BE49-F238E27FC236}">
                <a16:creationId xmlns:a16="http://schemas.microsoft.com/office/drawing/2014/main" id="{15FD03AE-E28E-7B42-8CDC-91F7FE44F01D}"/>
              </a:ext>
            </a:extLst>
          </p:cNvPr>
          <p:cNvGrpSpPr/>
          <p:nvPr/>
        </p:nvGrpSpPr>
        <p:grpSpPr>
          <a:xfrm>
            <a:off x="15300644" y="9480726"/>
            <a:ext cx="3844236" cy="974549"/>
            <a:chOff x="14056678" y="9480726"/>
            <a:chExt cx="2844430" cy="721089"/>
          </a:xfrm>
        </p:grpSpPr>
        <p:sp>
          <p:nvSpPr>
            <p:cNvPr id="24" name="object 7">
              <a:extLst>
                <a:ext uri="{FF2B5EF4-FFF2-40B4-BE49-F238E27FC236}">
                  <a16:creationId xmlns:a16="http://schemas.microsoft.com/office/drawing/2014/main" id="{A6F6004E-5277-7B4F-80C0-D87EE3D2277F}"/>
                </a:ext>
              </a:extLst>
            </p:cNvPr>
            <p:cNvSpPr/>
            <p:nvPr/>
          </p:nvSpPr>
          <p:spPr>
            <a:xfrm>
              <a:off x="15034479" y="9752423"/>
              <a:ext cx="229870" cy="337185"/>
            </a:xfrm>
            <a:custGeom>
              <a:avLst/>
              <a:gdLst/>
              <a:ahLst/>
              <a:cxnLst/>
              <a:rect l="l" t="t" r="r" b="b"/>
              <a:pathLst>
                <a:path w="229869" h="337184">
                  <a:moveTo>
                    <a:pt x="7518" y="28177"/>
                  </a:moveTo>
                  <a:lnTo>
                    <a:pt x="6889" y="30690"/>
                  </a:lnTo>
                  <a:lnTo>
                    <a:pt x="6889" y="31946"/>
                  </a:lnTo>
                  <a:lnTo>
                    <a:pt x="10020" y="33810"/>
                  </a:lnTo>
                  <a:lnTo>
                    <a:pt x="16282" y="35695"/>
                  </a:lnTo>
                  <a:lnTo>
                    <a:pt x="29349" y="42792"/>
                  </a:lnTo>
                  <a:lnTo>
                    <a:pt x="36718" y="56756"/>
                  </a:lnTo>
                  <a:lnTo>
                    <a:pt x="39977" y="77879"/>
                  </a:lnTo>
                  <a:lnTo>
                    <a:pt x="40710" y="106457"/>
                  </a:lnTo>
                  <a:lnTo>
                    <a:pt x="40710" y="256138"/>
                  </a:lnTo>
                  <a:lnTo>
                    <a:pt x="34837" y="309761"/>
                  </a:lnTo>
                  <a:lnTo>
                    <a:pt x="2502" y="332544"/>
                  </a:lnTo>
                  <a:lnTo>
                    <a:pt x="0" y="333790"/>
                  </a:lnTo>
                  <a:lnTo>
                    <a:pt x="0" y="336303"/>
                  </a:lnTo>
                  <a:lnTo>
                    <a:pt x="2502" y="336921"/>
                  </a:lnTo>
                  <a:lnTo>
                    <a:pt x="5633" y="336921"/>
                  </a:lnTo>
                  <a:lnTo>
                    <a:pt x="27866" y="335984"/>
                  </a:lnTo>
                  <a:lnTo>
                    <a:pt x="48436" y="335340"/>
                  </a:lnTo>
                  <a:lnTo>
                    <a:pt x="72647" y="335047"/>
                  </a:lnTo>
                  <a:lnTo>
                    <a:pt x="147178" y="335047"/>
                  </a:lnTo>
                  <a:lnTo>
                    <a:pt x="147178" y="333790"/>
                  </a:lnTo>
                  <a:lnTo>
                    <a:pt x="145294" y="332544"/>
                  </a:lnTo>
                  <a:lnTo>
                    <a:pt x="140906" y="331288"/>
                  </a:lnTo>
                  <a:lnTo>
                    <a:pt x="121591" y="322452"/>
                  </a:lnTo>
                  <a:lnTo>
                    <a:pt x="110847" y="306160"/>
                  </a:lnTo>
                  <a:lnTo>
                    <a:pt x="106209" y="283645"/>
                  </a:lnTo>
                  <a:lnTo>
                    <a:pt x="105211" y="256138"/>
                  </a:lnTo>
                  <a:lnTo>
                    <a:pt x="105211" y="140906"/>
                  </a:lnTo>
                  <a:lnTo>
                    <a:pt x="109486" y="110233"/>
                  </a:lnTo>
                  <a:lnTo>
                    <a:pt x="119293" y="87672"/>
                  </a:lnTo>
                  <a:lnTo>
                    <a:pt x="101452" y="87672"/>
                  </a:lnTo>
                  <a:lnTo>
                    <a:pt x="101452" y="28805"/>
                  </a:lnTo>
                  <a:lnTo>
                    <a:pt x="15653" y="28805"/>
                  </a:lnTo>
                  <a:lnTo>
                    <a:pt x="7518" y="28177"/>
                  </a:lnTo>
                  <a:close/>
                </a:path>
                <a:path w="229869" h="337184">
                  <a:moveTo>
                    <a:pt x="147178" y="335047"/>
                  </a:moveTo>
                  <a:lnTo>
                    <a:pt x="72647" y="335047"/>
                  </a:lnTo>
                  <a:lnTo>
                    <a:pt x="97425" y="335340"/>
                  </a:lnTo>
                  <a:lnTo>
                    <a:pt x="142163" y="336921"/>
                  </a:lnTo>
                  <a:lnTo>
                    <a:pt x="147178" y="336921"/>
                  </a:lnTo>
                  <a:lnTo>
                    <a:pt x="147178" y="335047"/>
                  </a:lnTo>
                  <a:close/>
                </a:path>
                <a:path w="229869" h="337184">
                  <a:moveTo>
                    <a:pt x="229835" y="0"/>
                  </a:moveTo>
                  <a:lnTo>
                    <a:pt x="188571" y="5329"/>
                  </a:lnTo>
                  <a:lnTo>
                    <a:pt x="153353" y="23402"/>
                  </a:lnTo>
                  <a:lnTo>
                    <a:pt x="124595" y="51692"/>
                  </a:lnTo>
                  <a:lnTo>
                    <a:pt x="102708" y="87672"/>
                  </a:lnTo>
                  <a:lnTo>
                    <a:pt x="119293" y="87672"/>
                  </a:lnTo>
                  <a:lnTo>
                    <a:pt x="121569" y="82435"/>
                  </a:lnTo>
                  <a:lnTo>
                    <a:pt x="140347" y="62269"/>
                  </a:lnTo>
                  <a:lnTo>
                    <a:pt x="164707" y="54490"/>
                  </a:lnTo>
                  <a:lnTo>
                    <a:pt x="207618" y="54490"/>
                  </a:lnTo>
                  <a:lnTo>
                    <a:pt x="229835" y="0"/>
                  </a:lnTo>
                  <a:close/>
                </a:path>
                <a:path w="229869" h="337184">
                  <a:moveTo>
                    <a:pt x="207618" y="54490"/>
                  </a:moveTo>
                  <a:lnTo>
                    <a:pt x="164707" y="54490"/>
                  </a:lnTo>
                  <a:lnTo>
                    <a:pt x="174825" y="54910"/>
                  </a:lnTo>
                  <a:lnTo>
                    <a:pt x="185062" y="56445"/>
                  </a:lnTo>
                  <a:lnTo>
                    <a:pt x="194827" y="59508"/>
                  </a:lnTo>
                  <a:lnTo>
                    <a:pt x="203533" y="64511"/>
                  </a:lnTo>
                  <a:lnTo>
                    <a:pt x="207618" y="54490"/>
                  </a:lnTo>
                  <a:close/>
                </a:path>
                <a:path w="229869" h="337184">
                  <a:moveTo>
                    <a:pt x="101452" y="6889"/>
                  </a:moveTo>
                  <a:lnTo>
                    <a:pt x="81686" y="13376"/>
                  </a:lnTo>
                  <a:lnTo>
                    <a:pt x="61685" y="18865"/>
                  </a:lnTo>
                  <a:lnTo>
                    <a:pt x="41215" y="23534"/>
                  </a:lnTo>
                  <a:lnTo>
                    <a:pt x="20041" y="27559"/>
                  </a:lnTo>
                  <a:lnTo>
                    <a:pt x="15653" y="28805"/>
                  </a:lnTo>
                  <a:lnTo>
                    <a:pt x="101452" y="28805"/>
                  </a:lnTo>
                  <a:lnTo>
                    <a:pt x="101452" y="6889"/>
                  </a:lnTo>
                  <a:close/>
                </a:path>
              </a:pathLst>
            </a:custGeom>
            <a:solidFill>
              <a:srgbClr val="FFFFFF"/>
            </a:solidFill>
          </p:spPr>
          <p:txBody>
            <a:bodyPr wrap="square" lIns="0" tIns="0" rIns="0" bIns="0" rtlCol="0"/>
            <a:lstStyle/>
            <a:p>
              <a:endParaRPr/>
            </a:p>
          </p:txBody>
        </p:sp>
        <p:sp>
          <p:nvSpPr>
            <p:cNvPr id="25" name="object 8">
              <a:extLst>
                <a:ext uri="{FF2B5EF4-FFF2-40B4-BE49-F238E27FC236}">
                  <a16:creationId xmlns:a16="http://schemas.microsoft.com/office/drawing/2014/main" id="{2347EEF2-1993-8445-8228-198F46BDA578}"/>
                </a:ext>
              </a:extLst>
            </p:cNvPr>
            <p:cNvSpPr/>
            <p:nvPr/>
          </p:nvSpPr>
          <p:spPr>
            <a:xfrm>
              <a:off x="15288744" y="9687915"/>
              <a:ext cx="180975" cy="400050"/>
            </a:xfrm>
            <a:custGeom>
              <a:avLst/>
              <a:gdLst/>
              <a:ahLst/>
              <a:cxnLst/>
              <a:rect l="l" t="t" r="r" b="b"/>
              <a:pathLst>
                <a:path w="180975" h="400050">
                  <a:moveTo>
                    <a:pt x="111473" y="109598"/>
                  </a:moveTo>
                  <a:lnTo>
                    <a:pt x="46961" y="109598"/>
                  </a:lnTo>
                  <a:lnTo>
                    <a:pt x="46961" y="353842"/>
                  </a:lnTo>
                  <a:lnTo>
                    <a:pt x="48606" y="369880"/>
                  </a:lnTo>
                  <a:lnTo>
                    <a:pt x="53540" y="382570"/>
                  </a:lnTo>
                  <a:lnTo>
                    <a:pt x="61760" y="392325"/>
                  </a:lnTo>
                  <a:lnTo>
                    <a:pt x="73264" y="399558"/>
                  </a:lnTo>
                  <a:lnTo>
                    <a:pt x="154686" y="399558"/>
                  </a:lnTo>
                  <a:lnTo>
                    <a:pt x="159063" y="398930"/>
                  </a:lnTo>
                  <a:lnTo>
                    <a:pt x="159063" y="395171"/>
                  </a:lnTo>
                  <a:lnTo>
                    <a:pt x="156560" y="394542"/>
                  </a:lnTo>
                  <a:lnTo>
                    <a:pt x="151545" y="392668"/>
                  </a:lnTo>
                  <a:lnTo>
                    <a:pt x="136833" y="385034"/>
                  </a:lnTo>
                  <a:lnTo>
                    <a:pt x="123997" y="368709"/>
                  </a:lnTo>
                  <a:lnTo>
                    <a:pt x="114917" y="338059"/>
                  </a:lnTo>
                  <a:lnTo>
                    <a:pt x="111473" y="287446"/>
                  </a:lnTo>
                  <a:lnTo>
                    <a:pt x="111473" y="109598"/>
                  </a:lnTo>
                  <a:close/>
                </a:path>
                <a:path w="180975" h="400050">
                  <a:moveTo>
                    <a:pt x="111473" y="0"/>
                  </a:moveTo>
                  <a:lnTo>
                    <a:pt x="105829" y="0"/>
                  </a:lnTo>
                  <a:lnTo>
                    <a:pt x="103326" y="1874"/>
                  </a:lnTo>
                  <a:lnTo>
                    <a:pt x="101452" y="6261"/>
                  </a:lnTo>
                  <a:lnTo>
                    <a:pt x="82800" y="38478"/>
                  </a:lnTo>
                  <a:lnTo>
                    <a:pt x="61682" y="63884"/>
                  </a:lnTo>
                  <a:lnTo>
                    <a:pt x="38214" y="82710"/>
                  </a:lnTo>
                  <a:lnTo>
                    <a:pt x="12512" y="95190"/>
                  </a:lnTo>
                  <a:lnTo>
                    <a:pt x="5005" y="98321"/>
                  </a:lnTo>
                  <a:lnTo>
                    <a:pt x="0" y="100834"/>
                  </a:lnTo>
                  <a:lnTo>
                    <a:pt x="0" y="107096"/>
                  </a:lnTo>
                  <a:lnTo>
                    <a:pt x="2502" y="109598"/>
                  </a:lnTo>
                  <a:lnTo>
                    <a:pt x="176591" y="109598"/>
                  </a:lnTo>
                  <a:lnTo>
                    <a:pt x="180978" y="89557"/>
                  </a:lnTo>
                  <a:lnTo>
                    <a:pt x="111473" y="89557"/>
                  </a:lnTo>
                  <a:lnTo>
                    <a:pt x="111473" y="0"/>
                  </a:lnTo>
                  <a:close/>
                </a:path>
              </a:pathLst>
            </a:custGeom>
            <a:solidFill>
              <a:srgbClr val="FFFFFF"/>
            </a:solidFill>
          </p:spPr>
          <p:txBody>
            <a:bodyPr wrap="square" lIns="0" tIns="0" rIns="0" bIns="0" rtlCol="0"/>
            <a:lstStyle/>
            <a:p>
              <a:endParaRPr/>
            </a:p>
          </p:txBody>
        </p:sp>
        <p:sp>
          <p:nvSpPr>
            <p:cNvPr id="26" name="object 9">
              <a:extLst>
                <a:ext uri="{FF2B5EF4-FFF2-40B4-BE49-F238E27FC236}">
                  <a16:creationId xmlns:a16="http://schemas.microsoft.com/office/drawing/2014/main" id="{EA645CD1-BB11-1F4D-9A32-53616B671D75}"/>
                </a:ext>
              </a:extLst>
            </p:cNvPr>
            <p:cNvSpPr/>
            <p:nvPr/>
          </p:nvSpPr>
          <p:spPr>
            <a:xfrm>
              <a:off x="15516057" y="9633435"/>
              <a:ext cx="143510" cy="455930"/>
            </a:xfrm>
            <a:custGeom>
              <a:avLst/>
              <a:gdLst/>
              <a:ahLst/>
              <a:cxnLst/>
              <a:rect l="l" t="t" r="r" b="b"/>
              <a:pathLst>
                <a:path w="143509" h="455929">
                  <a:moveTo>
                    <a:pt x="103954" y="0"/>
                  </a:moveTo>
                  <a:lnTo>
                    <a:pt x="60829" y="10959"/>
                  </a:lnTo>
                  <a:lnTo>
                    <a:pt x="18166" y="20041"/>
                  </a:lnTo>
                  <a:lnTo>
                    <a:pt x="8764" y="21297"/>
                  </a:lnTo>
                  <a:lnTo>
                    <a:pt x="8764" y="26931"/>
                  </a:lnTo>
                  <a:lnTo>
                    <a:pt x="14407" y="28805"/>
                  </a:lnTo>
                  <a:lnTo>
                    <a:pt x="18166" y="29433"/>
                  </a:lnTo>
                  <a:lnTo>
                    <a:pt x="28097" y="33676"/>
                  </a:lnTo>
                  <a:lnTo>
                    <a:pt x="34680" y="42270"/>
                  </a:lnTo>
                  <a:lnTo>
                    <a:pt x="38329" y="56032"/>
                  </a:lnTo>
                  <a:lnTo>
                    <a:pt x="39454" y="75777"/>
                  </a:lnTo>
                  <a:lnTo>
                    <a:pt x="39454" y="375119"/>
                  </a:lnTo>
                  <a:lnTo>
                    <a:pt x="34525" y="422091"/>
                  </a:lnTo>
                  <a:lnTo>
                    <a:pt x="3759" y="450279"/>
                  </a:lnTo>
                  <a:lnTo>
                    <a:pt x="1256" y="451525"/>
                  </a:lnTo>
                  <a:lnTo>
                    <a:pt x="0" y="452771"/>
                  </a:lnTo>
                  <a:lnTo>
                    <a:pt x="0" y="455912"/>
                  </a:lnTo>
                  <a:lnTo>
                    <a:pt x="6261" y="455912"/>
                  </a:lnTo>
                  <a:lnTo>
                    <a:pt x="27792" y="454975"/>
                  </a:lnTo>
                  <a:lnTo>
                    <a:pt x="47567" y="454331"/>
                  </a:lnTo>
                  <a:lnTo>
                    <a:pt x="71390" y="454038"/>
                  </a:lnTo>
                  <a:lnTo>
                    <a:pt x="143419" y="454038"/>
                  </a:lnTo>
                  <a:lnTo>
                    <a:pt x="143419" y="452771"/>
                  </a:lnTo>
                  <a:lnTo>
                    <a:pt x="142163" y="451525"/>
                  </a:lnTo>
                  <a:lnTo>
                    <a:pt x="139660" y="450279"/>
                  </a:lnTo>
                  <a:lnTo>
                    <a:pt x="119813" y="439065"/>
                  </a:lnTo>
                  <a:lnTo>
                    <a:pt x="109124" y="423034"/>
                  </a:lnTo>
                  <a:lnTo>
                    <a:pt x="104777" y="401835"/>
                  </a:lnTo>
                  <a:lnTo>
                    <a:pt x="103954" y="375119"/>
                  </a:lnTo>
                  <a:lnTo>
                    <a:pt x="103954" y="0"/>
                  </a:lnTo>
                  <a:close/>
                </a:path>
                <a:path w="143509" h="455929">
                  <a:moveTo>
                    <a:pt x="143419" y="454038"/>
                  </a:moveTo>
                  <a:lnTo>
                    <a:pt x="71390" y="454038"/>
                  </a:lnTo>
                  <a:lnTo>
                    <a:pt x="101139" y="454331"/>
                  </a:lnTo>
                  <a:lnTo>
                    <a:pt x="121023" y="454975"/>
                  </a:lnTo>
                  <a:lnTo>
                    <a:pt x="137775" y="455912"/>
                  </a:lnTo>
                  <a:lnTo>
                    <a:pt x="140278" y="455912"/>
                  </a:lnTo>
                  <a:lnTo>
                    <a:pt x="143419" y="455295"/>
                  </a:lnTo>
                  <a:lnTo>
                    <a:pt x="143419" y="454038"/>
                  </a:lnTo>
                  <a:close/>
                </a:path>
              </a:pathLst>
            </a:custGeom>
            <a:solidFill>
              <a:srgbClr val="FFFFFF"/>
            </a:solidFill>
          </p:spPr>
          <p:txBody>
            <a:bodyPr wrap="square" lIns="0" tIns="0" rIns="0" bIns="0" rtlCol="0"/>
            <a:lstStyle/>
            <a:p>
              <a:endParaRPr/>
            </a:p>
          </p:txBody>
        </p:sp>
        <p:sp>
          <p:nvSpPr>
            <p:cNvPr id="27" name="object 10">
              <a:extLst>
                <a:ext uri="{FF2B5EF4-FFF2-40B4-BE49-F238E27FC236}">
                  <a16:creationId xmlns:a16="http://schemas.microsoft.com/office/drawing/2014/main" id="{F388FD3B-DA59-7D48-AB0C-8575F452DADF}"/>
                </a:ext>
              </a:extLst>
            </p:cNvPr>
            <p:cNvSpPr/>
            <p:nvPr/>
          </p:nvSpPr>
          <p:spPr>
            <a:xfrm>
              <a:off x="15695175" y="9752414"/>
              <a:ext cx="340360" cy="344805"/>
            </a:xfrm>
            <a:custGeom>
              <a:avLst/>
              <a:gdLst/>
              <a:ahLst/>
              <a:cxnLst/>
              <a:rect l="l" t="t" r="r" b="b"/>
              <a:pathLst>
                <a:path w="340359" h="344804">
                  <a:moveTo>
                    <a:pt x="239065" y="11905"/>
                  </a:moveTo>
                  <a:lnTo>
                    <a:pt x="155304" y="11905"/>
                  </a:lnTo>
                  <a:lnTo>
                    <a:pt x="196277" y="19498"/>
                  </a:lnTo>
                  <a:lnTo>
                    <a:pt x="224745" y="40713"/>
                  </a:lnTo>
                  <a:lnTo>
                    <a:pt x="241353" y="73201"/>
                  </a:lnTo>
                  <a:lnTo>
                    <a:pt x="246746" y="114614"/>
                  </a:lnTo>
                  <a:lnTo>
                    <a:pt x="246746" y="135273"/>
                  </a:lnTo>
                  <a:lnTo>
                    <a:pt x="211040" y="135273"/>
                  </a:lnTo>
                  <a:lnTo>
                    <a:pt x="172579" y="136409"/>
                  </a:lnTo>
                  <a:lnTo>
                    <a:pt x="127105" y="141234"/>
                  </a:lnTo>
                  <a:lnTo>
                    <a:pt x="80865" y="151869"/>
                  </a:lnTo>
                  <a:lnTo>
                    <a:pt x="40103" y="170438"/>
                  </a:lnTo>
                  <a:lnTo>
                    <a:pt x="11066" y="199063"/>
                  </a:lnTo>
                  <a:lnTo>
                    <a:pt x="0" y="239867"/>
                  </a:lnTo>
                  <a:lnTo>
                    <a:pt x="11488" y="287646"/>
                  </a:lnTo>
                  <a:lnTo>
                    <a:pt x="41646" y="320104"/>
                  </a:lnTo>
                  <a:lnTo>
                    <a:pt x="84014" y="338588"/>
                  </a:lnTo>
                  <a:lnTo>
                    <a:pt x="132132" y="344450"/>
                  </a:lnTo>
                  <a:lnTo>
                    <a:pt x="170054" y="340135"/>
                  </a:lnTo>
                  <a:lnTo>
                    <a:pt x="196955" y="328785"/>
                  </a:lnTo>
                  <a:lnTo>
                    <a:pt x="150299" y="328785"/>
                  </a:lnTo>
                  <a:lnTo>
                    <a:pt x="119408" y="322886"/>
                  </a:lnTo>
                  <a:lnTo>
                    <a:pt x="94795" y="306480"/>
                  </a:lnTo>
                  <a:lnTo>
                    <a:pt x="78519" y="281501"/>
                  </a:lnTo>
                  <a:lnTo>
                    <a:pt x="72636" y="249887"/>
                  </a:lnTo>
                  <a:lnTo>
                    <a:pt x="84555" y="198964"/>
                  </a:lnTo>
                  <a:lnTo>
                    <a:pt x="115849" y="167532"/>
                  </a:lnTo>
                  <a:lnTo>
                    <a:pt x="159827" y="151601"/>
                  </a:lnTo>
                  <a:lnTo>
                    <a:pt x="209794" y="147178"/>
                  </a:lnTo>
                  <a:lnTo>
                    <a:pt x="311247" y="147178"/>
                  </a:lnTo>
                  <a:lnTo>
                    <a:pt x="311247" y="104593"/>
                  </a:lnTo>
                  <a:lnTo>
                    <a:pt x="302859" y="63415"/>
                  </a:lnTo>
                  <a:lnTo>
                    <a:pt x="280221" y="33688"/>
                  </a:lnTo>
                  <a:lnTo>
                    <a:pt x="247123" y="14091"/>
                  </a:lnTo>
                  <a:lnTo>
                    <a:pt x="239065" y="11905"/>
                  </a:lnTo>
                  <a:close/>
                </a:path>
                <a:path w="340359" h="344804">
                  <a:moveTo>
                    <a:pt x="311247" y="271174"/>
                  </a:moveTo>
                  <a:lnTo>
                    <a:pt x="249248" y="271174"/>
                  </a:lnTo>
                  <a:lnTo>
                    <a:pt x="250902" y="287646"/>
                  </a:lnTo>
                  <a:lnTo>
                    <a:pt x="253942" y="303815"/>
                  </a:lnTo>
                  <a:lnTo>
                    <a:pt x="258404" y="319698"/>
                  </a:lnTo>
                  <a:lnTo>
                    <a:pt x="264274" y="335057"/>
                  </a:lnTo>
                  <a:lnTo>
                    <a:pt x="336293" y="335057"/>
                  </a:lnTo>
                  <a:lnTo>
                    <a:pt x="340052" y="334429"/>
                  </a:lnTo>
                  <a:lnTo>
                    <a:pt x="340052" y="330670"/>
                  </a:lnTo>
                  <a:lnTo>
                    <a:pt x="337549" y="330670"/>
                  </a:lnTo>
                  <a:lnTo>
                    <a:pt x="333790" y="328785"/>
                  </a:lnTo>
                  <a:lnTo>
                    <a:pt x="322078" y="320459"/>
                  </a:lnTo>
                  <a:lnTo>
                    <a:pt x="315239" y="309138"/>
                  </a:lnTo>
                  <a:lnTo>
                    <a:pt x="312039" y="295589"/>
                  </a:lnTo>
                  <a:lnTo>
                    <a:pt x="311345" y="282444"/>
                  </a:lnTo>
                  <a:lnTo>
                    <a:pt x="311247" y="271174"/>
                  </a:lnTo>
                  <a:close/>
                </a:path>
                <a:path w="340359" h="344804">
                  <a:moveTo>
                    <a:pt x="311247" y="147178"/>
                  </a:moveTo>
                  <a:lnTo>
                    <a:pt x="246746" y="147178"/>
                  </a:lnTo>
                  <a:lnTo>
                    <a:pt x="246746" y="191009"/>
                  </a:lnTo>
                  <a:lnTo>
                    <a:pt x="242069" y="237902"/>
                  </a:lnTo>
                  <a:lnTo>
                    <a:pt x="226236" y="282444"/>
                  </a:lnTo>
                  <a:lnTo>
                    <a:pt x="196547" y="315713"/>
                  </a:lnTo>
                  <a:lnTo>
                    <a:pt x="150299" y="328785"/>
                  </a:lnTo>
                  <a:lnTo>
                    <a:pt x="196955" y="328785"/>
                  </a:lnTo>
                  <a:lnTo>
                    <a:pt x="201575" y="326836"/>
                  </a:lnTo>
                  <a:lnTo>
                    <a:pt x="227338" y="304026"/>
                  </a:lnTo>
                  <a:lnTo>
                    <a:pt x="247992" y="271174"/>
                  </a:lnTo>
                  <a:lnTo>
                    <a:pt x="311247" y="271174"/>
                  </a:lnTo>
                  <a:lnTo>
                    <a:pt x="311247" y="147178"/>
                  </a:lnTo>
                  <a:close/>
                </a:path>
                <a:path w="340359" h="344804">
                  <a:moveTo>
                    <a:pt x="164696" y="0"/>
                  </a:moveTo>
                  <a:lnTo>
                    <a:pt x="125316" y="1107"/>
                  </a:lnTo>
                  <a:lnTo>
                    <a:pt x="89160" y="5563"/>
                  </a:lnTo>
                  <a:lnTo>
                    <a:pt x="53824" y="15067"/>
                  </a:lnTo>
                  <a:lnTo>
                    <a:pt x="16900" y="31318"/>
                  </a:lnTo>
                  <a:lnTo>
                    <a:pt x="33182" y="87683"/>
                  </a:lnTo>
                  <a:lnTo>
                    <a:pt x="34438" y="91442"/>
                  </a:lnTo>
                  <a:lnTo>
                    <a:pt x="35066" y="94573"/>
                  </a:lnTo>
                  <a:lnTo>
                    <a:pt x="37569" y="94573"/>
                  </a:lnTo>
                  <a:lnTo>
                    <a:pt x="38826" y="89557"/>
                  </a:lnTo>
                  <a:lnTo>
                    <a:pt x="41328" y="83924"/>
                  </a:lnTo>
                  <a:lnTo>
                    <a:pt x="60546" y="49422"/>
                  </a:lnTo>
                  <a:lnTo>
                    <a:pt x="85166" y="27249"/>
                  </a:lnTo>
                  <a:lnTo>
                    <a:pt x="116361" y="15408"/>
                  </a:lnTo>
                  <a:lnTo>
                    <a:pt x="155304" y="11905"/>
                  </a:lnTo>
                  <a:lnTo>
                    <a:pt x="239065" y="11905"/>
                  </a:lnTo>
                  <a:lnTo>
                    <a:pt x="207351" y="3302"/>
                  </a:lnTo>
                  <a:lnTo>
                    <a:pt x="164696" y="0"/>
                  </a:lnTo>
                  <a:close/>
                </a:path>
              </a:pathLst>
            </a:custGeom>
            <a:solidFill>
              <a:srgbClr val="FFFFFF"/>
            </a:solidFill>
          </p:spPr>
          <p:txBody>
            <a:bodyPr wrap="square" lIns="0" tIns="0" rIns="0" bIns="0" rtlCol="0"/>
            <a:lstStyle/>
            <a:p>
              <a:endParaRPr/>
            </a:p>
          </p:txBody>
        </p:sp>
        <p:sp>
          <p:nvSpPr>
            <p:cNvPr id="28" name="object 11">
              <a:extLst>
                <a:ext uri="{FF2B5EF4-FFF2-40B4-BE49-F238E27FC236}">
                  <a16:creationId xmlns:a16="http://schemas.microsoft.com/office/drawing/2014/main" id="{6BB3FDA4-E27F-6848-A7F6-075FC8F2AEA8}"/>
                </a:ext>
              </a:extLst>
            </p:cNvPr>
            <p:cNvSpPr/>
            <p:nvPr/>
          </p:nvSpPr>
          <p:spPr>
            <a:xfrm>
              <a:off x="16078435" y="9752416"/>
              <a:ext cx="394335" cy="337185"/>
            </a:xfrm>
            <a:custGeom>
              <a:avLst/>
              <a:gdLst/>
              <a:ahLst/>
              <a:cxnLst/>
              <a:rect l="l" t="t" r="r" b="b"/>
              <a:pathLst>
                <a:path w="394334" h="337184">
                  <a:moveTo>
                    <a:pt x="98321" y="6889"/>
                  </a:moveTo>
                  <a:lnTo>
                    <a:pt x="61451" y="16911"/>
                  </a:lnTo>
                  <a:lnTo>
                    <a:pt x="19413" y="25056"/>
                  </a:lnTo>
                  <a:lnTo>
                    <a:pt x="11894" y="26313"/>
                  </a:lnTo>
                  <a:lnTo>
                    <a:pt x="7507" y="26313"/>
                  </a:lnTo>
                  <a:lnTo>
                    <a:pt x="7507" y="29433"/>
                  </a:lnTo>
                  <a:lnTo>
                    <a:pt x="36319" y="56368"/>
                  </a:lnTo>
                  <a:lnTo>
                    <a:pt x="40700" y="100834"/>
                  </a:lnTo>
                  <a:lnTo>
                    <a:pt x="40700" y="256138"/>
                  </a:lnTo>
                  <a:lnTo>
                    <a:pt x="35535" y="306005"/>
                  </a:lnTo>
                  <a:lnTo>
                    <a:pt x="2502" y="330670"/>
                  </a:lnTo>
                  <a:lnTo>
                    <a:pt x="0" y="331927"/>
                  </a:lnTo>
                  <a:lnTo>
                    <a:pt x="0" y="336314"/>
                  </a:lnTo>
                  <a:lnTo>
                    <a:pt x="1874" y="336932"/>
                  </a:lnTo>
                  <a:lnTo>
                    <a:pt x="5633" y="336932"/>
                  </a:lnTo>
                  <a:lnTo>
                    <a:pt x="28102" y="335995"/>
                  </a:lnTo>
                  <a:lnTo>
                    <a:pt x="48524" y="335350"/>
                  </a:lnTo>
                  <a:lnTo>
                    <a:pt x="72647" y="335057"/>
                  </a:lnTo>
                  <a:lnTo>
                    <a:pt x="142152" y="335057"/>
                  </a:lnTo>
                  <a:lnTo>
                    <a:pt x="142152" y="331927"/>
                  </a:lnTo>
                  <a:lnTo>
                    <a:pt x="139650" y="330670"/>
                  </a:lnTo>
                  <a:lnTo>
                    <a:pt x="135273" y="330042"/>
                  </a:lnTo>
                  <a:lnTo>
                    <a:pt x="118684" y="321927"/>
                  </a:lnTo>
                  <a:lnTo>
                    <a:pt x="109672" y="306005"/>
                  </a:lnTo>
                  <a:lnTo>
                    <a:pt x="105944" y="283625"/>
                  </a:lnTo>
                  <a:lnTo>
                    <a:pt x="105211" y="256138"/>
                  </a:lnTo>
                  <a:lnTo>
                    <a:pt x="105211" y="179743"/>
                  </a:lnTo>
                  <a:lnTo>
                    <a:pt x="108347" y="129011"/>
                  </a:lnTo>
                  <a:lnTo>
                    <a:pt x="115622" y="97075"/>
                  </a:lnTo>
                  <a:lnTo>
                    <a:pt x="98321" y="97075"/>
                  </a:lnTo>
                  <a:lnTo>
                    <a:pt x="98321" y="6889"/>
                  </a:lnTo>
                  <a:close/>
                </a:path>
                <a:path w="394334" h="337184">
                  <a:moveTo>
                    <a:pt x="142152" y="335057"/>
                  </a:moveTo>
                  <a:lnTo>
                    <a:pt x="72647" y="335057"/>
                  </a:lnTo>
                  <a:lnTo>
                    <a:pt x="96273" y="335350"/>
                  </a:lnTo>
                  <a:lnTo>
                    <a:pt x="115616" y="335995"/>
                  </a:lnTo>
                  <a:lnTo>
                    <a:pt x="136519" y="336932"/>
                  </a:lnTo>
                  <a:lnTo>
                    <a:pt x="140278" y="336932"/>
                  </a:lnTo>
                  <a:lnTo>
                    <a:pt x="142152" y="336314"/>
                  </a:lnTo>
                  <a:lnTo>
                    <a:pt x="142152" y="335057"/>
                  </a:lnTo>
                  <a:close/>
                </a:path>
                <a:path w="394334" h="337184">
                  <a:moveTo>
                    <a:pt x="295753" y="15653"/>
                  </a:moveTo>
                  <a:lnTo>
                    <a:pt x="204161" y="15653"/>
                  </a:lnTo>
                  <a:lnTo>
                    <a:pt x="246545" y="26144"/>
                  </a:lnTo>
                  <a:lnTo>
                    <a:pt x="275076" y="53546"/>
                  </a:lnTo>
                  <a:lnTo>
                    <a:pt x="291162" y="91752"/>
                  </a:lnTo>
                  <a:lnTo>
                    <a:pt x="296210" y="134655"/>
                  </a:lnTo>
                  <a:lnTo>
                    <a:pt x="296210" y="256138"/>
                  </a:lnTo>
                  <a:lnTo>
                    <a:pt x="287759" y="313681"/>
                  </a:lnTo>
                  <a:lnTo>
                    <a:pt x="258013" y="331927"/>
                  </a:lnTo>
                  <a:lnTo>
                    <a:pt x="256756" y="333790"/>
                  </a:lnTo>
                  <a:lnTo>
                    <a:pt x="256756" y="336932"/>
                  </a:lnTo>
                  <a:lnTo>
                    <a:pt x="263646" y="336932"/>
                  </a:lnTo>
                  <a:lnTo>
                    <a:pt x="272406" y="336639"/>
                  </a:lnTo>
                  <a:lnTo>
                    <a:pt x="286274" y="335995"/>
                  </a:lnTo>
                  <a:lnTo>
                    <a:pt x="304955" y="335350"/>
                  </a:lnTo>
                  <a:lnTo>
                    <a:pt x="328157" y="335057"/>
                  </a:lnTo>
                  <a:lnTo>
                    <a:pt x="393914" y="335057"/>
                  </a:lnTo>
                  <a:lnTo>
                    <a:pt x="393914" y="333790"/>
                  </a:lnTo>
                  <a:lnTo>
                    <a:pt x="390155" y="331927"/>
                  </a:lnTo>
                  <a:lnTo>
                    <a:pt x="385768" y="330670"/>
                  </a:lnTo>
                  <a:lnTo>
                    <a:pt x="374019" y="324745"/>
                  </a:lnTo>
                  <a:lnTo>
                    <a:pt x="365969" y="313363"/>
                  </a:lnTo>
                  <a:lnTo>
                    <a:pt x="361556" y="292002"/>
                  </a:lnTo>
                  <a:lnTo>
                    <a:pt x="360722" y="256138"/>
                  </a:lnTo>
                  <a:lnTo>
                    <a:pt x="360636" y="134655"/>
                  </a:lnTo>
                  <a:lnTo>
                    <a:pt x="353461" y="82970"/>
                  </a:lnTo>
                  <a:lnTo>
                    <a:pt x="333605" y="44643"/>
                  </a:lnTo>
                  <a:lnTo>
                    <a:pt x="304041" y="18940"/>
                  </a:lnTo>
                  <a:lnTo>
                    <a:pt x="295753" y="15653"/>
                  </a:lnTo>
                  <a:close/>
                </a:path>
                <a:path w="394334" h="337184">
                  <a:moveTo>
                    <a:pt x="393914" y="335057"/>
                  </a:moveTo>
                  <a:lnTo>
                    <a:pt x="328157" y="335057"/>
                  </a:lnTo>
                  <a:lnTo>
                    <a:pt x="350699" y="335350"/>
                  </a:lnTo>
                  <a:lnTo>
                    <a:pt x="367138" y="335995"/>
                  </a:lnTo>
                  <a:lnTo>
                    <a:pt x="378177" y="336639"/>
                  </a:lnTo>
                  <a:lnTo>
                    <a:pt x="384522" y="336932"/>
                  </a:lnTo>
                  <a:lnTo>
                    <a:pt x="393914" y="336932"/>
                  </a:lnTo>
                  <a:lnTo>
                    <a:pt x="393914" y="335057"/>
                  </a:lnTo>
                  <a:close/>
                </a:path>
                <a:path w="394334" h="337184">
                  <a:moveTo>
                    <a:pt x="227333" y="0"/>
                  </a:moveTo>
                  <a:lnTo>
                    <a:pt x="174520" y="7682"/>
                  </a:lnTo>
                  <a:lnTo>
                    <a:pt x="137853" y="28575"/>
                  </a:lnTo>
                  <a:lnTo>
                    <a:pt x="113984" y="59449"/>
                  </a:lnTo>
                  <a:lnTo>
                    <a:pt x="99567" y="97075"/>
                  </a:lnTo>
                  <a:lnTo>
                    <a:pt x="115622" y="97075"/>
                  </a:lnTo>
                  <a:lnTo>
                    <a:pt x="118576" y="84109"/>
                  </a:lnTo>
                  <a:lnTo>
                    <a:pt x="137133" y="48163"/>
                  </a:lnTo>
                  <a:lnTo>
                    <a:pt x="165250" y="24302"/>
                  </a:lnTo>
                  <a:lnTo>
                    <a:pt x="204161" y="15653"/>
                  </a:lnTo>
                  <a:lnTo>
                    <a:pt x="295753" y="15653"/>
                  </a:lnTo>
                  <a:lnTo>
                    <a:pt x="267654" y="4509"/>
                  </a:lnTo>
                  <a:lnTo>
                    <a:pt x="227333" y="0"/>
                  </a:lnTo>
                  <a:close/>
                </a:path>
              </a:pathLst>
            </a:custGeom>
            <a:solidFill>
              <a:srgbClr val="FFFFFF"/>
            </a:solidFill>
          </p:spPr>
          <p:txBody>
            <a:bodyPr wrap="square" lIns="0" tIns="0" rIns="0" bIns="0" rtlCol="0"/>
            <a:lstStyle/>
            <a:p>
              <a:endParaRPr/>
            </a:p>
          </p:txBody>
        </p:sp>
        <p:sp>
          <p:nvSpPr>
            <p:cNvPr id="29" name="object 12">
              <a:extLst>
                <a:ext uri="{FF2B5EF4-FFF2-40B4-BE49-F238E27FC236}">
                  <a16:creationId xmlns:a16="http://schemas.microsoft.com/office/drawing/2014/main" id="{B40FA669-D6AE-8248-A379-78E8719B7274}"/>
                </a:ext>
              </a:extLst>
            </p:cNvPr>
            <p:cNvSpPr/>
            <p:nvPr/>
          </p:nvSpPr>
          <p:spPr>
            <a:xfrm>
              <a:off x="16508043" y="9480726"/>
              <a:ext cx="393065" cy="616585"/>
            </a:xfrm>
            <a:custGeom>
              <a:avLst/>
              <a:gdLst/>
              <a:ahLst/>
              <a:cxnLst/>
              <a:rect l="l" t="t" r="r" b="b"/>
              <a:pathLst>
                <a:path w="393065" h="616584">
                  <a:moveTo>
                    <a:pt x="161576" y="271698"/>
                  </a:moveTo>
                  <a:lnTo>
                    <a:pt x="117856" y="278279"/>
                  </a:lnTo>
                  <a:lnTo>
                    <a:pt x="79045" y="296584"/>
                  </a:lnTo>
                  <a:lnTo>
                    <a:pt x="46497" y="324457"/>
                  </a:lnTo>
                  <a:lnTo>
                    <a:pt x="21569" y="359740"/>
                  </a:lnTo>
                  <a:lnTo>
                    <a:pt x="5618" y="400278"/>
                  </a:lnTo>
                  <a:lnTo>
                    <a:pt x="0" y="443913"/>
                  </a:lnTo>
                  <a:lnTo>
                    <a:pt x="5879" y="493202"/>
                  </a:lnTo>
                  <a:lnTo>
                    <a:pt x="22404" y="535324"/>
                  </a:lnTo>
                  <a:lnTo>
                    <a:pt x="47906" y="569480"/>
                  </a:lnTo>
                  <a:lnTo>
                    <a:pt x="80715" y="594867"/>
                  </a:lnTo>
                  <a:lnTo>
                    <a:pt x="119162" y="610687"/>
                  </a:lnTo>
                  <a:lnTo>
                    <a:pt x="161576" y="616138"/>
                  </a:lnTo>
                  <a:lnTo>
                    <a:pt x="204685" y="610872"/>
                  </a:lnTo>
                  <a:lnTo>
                    <a:pt x="229320" y="600473"/>
                  </a:lnTo>
                  <a:lnTo>
                    <a:pt x="182235" y="600473"/>
                  </a:lnTo>
                  <a:lnTo>
                    <a:pt x="154966" y="596817"/>
                  </a:lnTo>
                  <a:lnTo>
                    <a:pt x="125802" y="583243"/>
                  </a:lnTo>
                  <a:lnTo>
                    <a:pt x="99312" y="555841"/>
                  </a:lnTo>
                  <a:lnTo>
                    <a:pt x="80067" y="510701"/>
                  </a:lnTo>
                  <a:lnTo>
                    <a:pt x="72636" y="443913"/>
                  </a:lnTo>
                  <a:lnTo>
                    <a:pt x="80067" y="377133"/>
                  </a:lnTo>
                  <a:lnTo>
                    <a:pt x="99312" y="331994"/>
                  </a:lnTo>
                  <a:lnTo>
                    <a:pt x="125802" y="304588"/>
                  </a:lnTo>
                  <a:lnTo>
                    <a:pt x="154966" y="291010"/>
                  </a:lnTo>
                  <a:lnTo>
                    <a:pt x="182235" y="287352"/>
                  </a:lnTo>
                  <a:lnTo>
                    <a:pt x="238233" y="287352"/>
                  </a:lnTo>
                  <a:lnTo>
                    <a:pt x="235234" y="285631"/>
                  </a:lnTo>
                  <a:lnTo>
                    <a:pt x="200606" y="275260"/>
                  </a:lnTo>
                  <a:lnTo>
                    <a:pt x="161576" y="271698"/>
                  </a:lnTo>
                  <a:close/>
                </a:path>
                <a:path w="393065" h="616584">
                  <a:moveTo>
                    <a:pt x="354945" y="544119"/>
                  </a:moveTo>
                  <a:lnTo>
                    <a:pt x="289949" y="544119"/>
                  </a:lnTo>
                  <a:lnTo>
                    <a:pt x="292527" y="557338"/>
                  </a:lnTo>
                  <a:lnTo>
                    <a:pt x="295981" y="572849"/>
                  </a:lnTo>
                  <a:lnTo>
                    <a:pt x="300961" y="589651"/>
                  </a:lnTo>
                  <a:lnTo>
                    <a:pt x="308116" y="606745"/>
                  </a:lnTo>
                  <a:lnTo>
                    <a:pt x="389527" y="606745"/>
                  </a:lnTo>
                  <a:lnTo>
                    <a:pt x="392658" y="606117"/>
                  </a:lnTo>
                  <a:lnTo>
                    <a:pt x="392658" y="602986"/>
                  </a:lnTo>
                  <a:lnTo>
                    <a:pt x="390773" y="601730"/>
                  </a:lnTo>
                  <a:lnTo>
                    <a:pt x="388270" y="601102"/>
                  </a:lnTo>
                  <a:lnTo>
                    <a:pt x="373839" y="593383"/>
                  </a:lnTo>
                  <a:lnTo>
                    <a:pt x="363928" y="580674"/>
                  </a:lnTo>
                  <a:lnTo>
                    <a:pt x="357893" y="564559"/>
                  </a:lnTo>
                  <a:lnTo>
                    <a:pt x="355088" y="546622"/>
                  </a:lnTo>
                  <a:lnTo>
                    <a:pt x="354945" y="544119"/>
                  </a:lnTo>
                  <a:close/>
                </a:path>
                <a:path w="393065" h="616584">
                  <a:moveTo>
                    <a:pt x="238233" y="287352"/>
                  </a:moveTo>
                  <a:lnTo>
                    <a:pt x="182235" y="287352"/>
                  </a:lnTo>
                  <a:lnTo>
                    <a:pt x="209201" y="291010"/>
                  </a:lnTo>
                  <a:lnTo>
                    <a:pt x="238179" y="304588"/>
                  </a:lnTo>
                  <a:lnTo>
                    <a:pt x="264572" y="331994"/>
                  </a:lnTo>
                  <a:lnTo>
                    <a:pt x="283781" y="377133"/>
                  </a:lnTo>
                  <a:lnTo>
                    <a:pt x="291205" y="443913"/>
                  </a:lnTo>
                  <a:lnTo>
                    <a:pt x="283781" y="504927"/>
                  </a:lnTo>
                  <a:lnTo>
                    <a:pt x="264572" y="549345"/>
                  </a:lnTo>
                  <a:lnTo>
                    <a:pt x="238179" y="578913"/>
                  </a:lnTo>
                  <a:lnTo>
                    <a:pt x="209201" y="595374"/>
                  </a:lnTo>
                  <a:lnTo>
                    <a:pt x="182235" y="600473"/>
                  </a:lnTo>
                  <a:lnTo>
                    <a:pt x="229320" y="600473"/>
                  </a:lnTo>
                  <a:lnTo>
                    <a:pt x="239695" y="596094"/>
                  </a:lnTo>
                  <a:lnTo>
                    <a:pt x="267427" y="573333"/>
                  </a:lnTo>
                  <a:lnTo>
                    <a:pt x="288703" y="544119"/>
                  </a:lnTo>
                  <a:lnTo>
                    <a:pt x="354945" y="544119"/>
                  </a:lnTo>
                  <a:lnTo>
                    <a:pt x="353635" y="521150"/>
                  </a:lnTo>
                  <a:lnTo>
                    <a:pt x="352889" y="495503"/>
                  </a:lnTo>
                  <a:lnTo>
                    <a:pt x="352614" y="469738"/>
                  </a:lnTo>
                  <a:lnTo>
                    <a:pt x="352575" y="324922"/>
                  </a:lnTo>
                  <a:lnTo>
                    <a:pt x="286818" y="324922"/>
                  </a:lnTo>
                  <a:lnTo>
                    <a:pt x="264344" y="302342"/>
                  </a:lnTo>
                  <a:lnTo>
                    <a:pt x="238233" y="287352"/>
                  </a:lnTo>
                  <a:close/>
                </a:path>
                <a:path w="393065" h="616584">
                  <a:moveTo>
                    <a:pt x="352575" y="0"/>
                  </a:moveTo>
                  <a:lnTo>
                    <a:pt x="309440" y="10959"/>
                  </a:lnTo>
                  <a:lnTo>
                    <a:pt x="266777" y="20041"/>
                  </a:lnTo>
                  <a:lnTo>
                    <a:pt x="255510" y="21297"/>
                  </a:lnTo>
                  <a:lnTo>
                    <a:pt x="255510" y="25674"/>
                  </a:lnTo>
                  <a:lnTo>
                    <a:pt x="287693" y="59435"/>
                  </a:lnTo>
                  <a:lnTo>
                    <a:pt x="288074" y="75777"/>
                  </a:lnTo>
                  <a:lnTo>
                    <a:pt x="288074" y="324922"/>
                  </a:lnTo>
                  <a:lnTo>
                    <a:pt x="352575" y="324922"/>
                  </a:lnTo>
                  <a:lnTo>
                    <a:pt x="352575" y="0"/>
                  </a:lnTo>
                  <a:close/>
                </a:path>
              </a:pathLst>
            </a:custGeom>
            <a:solidFill>
              <a:srgbClr val="FFFFFF"/>
            </a:solidFill>
          </p:spPr>
          <p:txBody>
            <a:bodyPr wrap="square" lIns="0" tIns="0" rIns="0" bIns="0" rtlCol="0"/>
            <a:lstStyle/>
            <a:p>
              <a:endParaRPr/>
            </a:p>
          </p:txBody>
        </p:sp>
        <p:sp>
          <p:nvSpPr>
            <p:cNvPr id="30" name="object 13">
              <a:extLst>
                <a:ext uri="{FF2B5EF4-FFF2-40B4-BE49-F238E27FC236}">
                  <a16:creationId xmlns:a16="http://schemas.microsoft.com/office/drawing/2014/main" id="{9F9C7622-F03C-D147-A71D-F9B54561D611}"/>
                </a:ext>
              </a:extLst>
            </p:cNvPr>
            <p:cNvSpPr/>
            <p:nvPr/>
          </p:nvSpPr>
          <p:spPr>
            <a:xfrm>
              <a:off x="15825144" y="9510781"/>
              <a:ext cx="161513" cy="177439"/>
            </a:xfrm>
            <a:prstGeom prst="rect">
              <a:avLst/>
            </a:prstGeom>
            <a:blipFill>
              <a:blip r:embed="rId3" cstate="print"/>
              <a:stretch>
                <a:fillRect/>
              </a:stretch>
            </a:blipFill>
          </p:spPr>
          <p:txBody>
            <a:bodyPr wrap="square" lIns="0" tIns="0" rIns="0" bIns="0" rtlCol="0"/>
            <a:lstStyle/>
            <a:p>
              <a:endParaRPr/>
            </a:p>
          </p:txBody>
        </p:sp>
        <p:sp>
          <p:nvSpPr>
            <p:cNvPr id="31" name="object 14">
              <a:extLst>
                <a:ext uri="{FF2B5EF4-FFF2-40B4-BE49-F238E27FC236}">
                  <a16:creationId xmlns:a16="http://schemas.microsoft.com/office/drawing/2014/main" id="{932EB1D2-1F28-884F-8A61-0EF4FEC42251}"/>
                </a:ext>
              </a:extLst>
            </p:cNvPr>
            <p:cNvSpPr/>
            <p:nvPr/>
          </p:nvSpPr>
          <p:spPr>
            <a:xfrm>
              <a:off x="16009628" y="9514960"/>
              <a:ext cx="190500" cy="173355"/>
            </a:xfrm>
            <a:custGeom>
              <a:avLst/>
              <a:gdLst/>
              <a:ahLst/>
              <a:cxnLst/>
              <a:rect l="l" t="t" r="r" b="b"/>
              <a:pathLst>
                <a:path w="190500" h="173354">
                  <a:moveTo>
                    <a:pt x="8083" y="0"/>
                  </a:moveTo>
                  <a:lnTo>
                    <a:pt x="1560" y="0"/>
                  </a:lnTo>
                  <a:lnTo>
                    <a:pt x="0" y="261"/>
                  </a:lnTo>
                  <a:lnTo>
                    <a:pt x="0" y="1308"/>
                  </a:lnTo>
                  <a:lnTo>
                    <a:pt x="1298" y="2083"/>
                  </a:lnTo>
                  <a:lnTo>
                    <a:pt x="2607" y="2617"/>
                  </a:lnTo>
                  <a:lnTo>
                    <a:pt x="10952" y="4690"/>
                  </a:lnTo>
                  <a:lnTo>
                    <a:pt x="13821" y="13308"/>
                  </a:lnTo>
                  <a:lnTo>
                    <a:pt x="13821" y="117169"/>
                  </a:lnTo>
                  <a:lnTo>
                    <a:pt x="20806" y="145856"/>
                  </a:lnTo>
                  <a:lnTo>
                    <a:pt x="39166" y="162924"/>
                  </a:lnTo>
                  <a:lnTo>
                    <a:pt x="65010" y="171138"/>
                  </a:lnTo>
                  <a:lnTo>
                    <a:pt x="94447" y="173261"/>
                  </a:lnTo>
                  <a:lnTo>
                    <a:pt x="127234" y="169173"/>
                  </a:lnTo>
                  <a:lnTo>
                    <a:pt x="131623" y="166738"/>
                  </a:lnTo>
                  <a:lnTo>
                    <a:pt x="99672" y="166738"/>
                  </a:lnTo>
                  <a:lnTo>
                    <a:pt x="77559" y="163539"/>
                  </a:lnTo>
                  <a:lnTo>
                    <a:pt x="59945" y="154054"/>
                  </a:lnTo>
                  <a:lnTo>
                    <a:pt x="48300" y="138453"/>
                  </a:lnTo>
                  <a:lnTo>
                    <a:pt x="44144" y="117169"/>
                  </a:lnTo>
                  <a:lnTo>
                    <a:pt x="44092" y="13308"/>
                  </a:lnTo>
                  <a:lnTo>
                    <a:pt x="46961" y="4690"/>
                  </a:lnTo>
                  <a:lnTo>
                    <a:pt x="55307" y="2617"/>
                  </a:lnTo>
                  <a:lnTo>
                    <a:pt x="56616" y="2083"/>
                  </a:lnTo>
                  <a:lnTo>
                    <a:pt x="57914" y="1308"/>
                  </a:lnTo>
                  <a:lnTo>
                    <a:pt x="57914" y="1047"/>
                  </a:lnTo>
                  <a:lnTo>
                    <a:pt x="20606" y="1047"/>
                  </a:lnTo>
                  <a:lnTo>
                    <a:pt x="8083" y="0"/>
                  </a:lnTo>
                  <a:close/>
                </a:path>
                <a:path w="190500" h="173354">
                  <a:moveTo>
                    <a:pt x="150037" y="0"/>
                  </a:moveTo>
                  <a:lnTo>
                    <a:pt x="141943" y="0"/>
                  </a:lnTo>
                  <a:lnTo>
                    <a:pt x="140644" y="261"/>
                  </a:lnTo>
                  <a:lnTo>
                    <a:pt x="140644" y="1821"/>
                  </a:lnTo>
                  <a:lnTo>
                    <a:pt x="142466" y="2869"/>
                  </a:lnTo>
                  <a:lnTo>
                    <a:pt x="144027" y="3654"/>
                  </a:lnTo>
                  <a:lnTo>
                    <a:pt x="151314" y="9111"/>
                  </a:lnTo>
                  <a:lnTo>
                    <a:pt x="156914" y="17744"/>
                  </a:lnTo>
                  <a:lnTo>
                    <a:pt x="160506" y="30289"/>
                  </a:lnTo>
                  <a:lnTo>
                    <a:pt x="161775" y="47485"/>
                  </a:lnTo>
                  <a:lnTo>
                    <a:pt x="161775" y="102028"/>
                  </a:lnTo>
                  <a:lnTo>
                    <a:pt x="158163" y="130961"/>
                  </a:lnTo>
                  <a:lnTo>
                    <a:pt x="146968" y="151114"/>
                  </a:lnTo>
                  <a:lnTo>
                    <a:pt x="127650" y="162901"/>
                  </a:lnTo>
                  <a:lnTo>
                    <a:pt x="99672" y="166738"/>
                  </a:lnTo>
                  <a:lnTo>
                    <a:pt x="131623" y="166738"/>
                  </a:lnTo>
                  <a:lnTo>
                    <a:pt x="150259" y="156400"/>
                  </a:lnTo>
                  <a:lnTo>
                    <a:pt x="163841" y="134185"/>
                  </a:lnTo>
                  <a:lnTo>
                    <a:pt x="168262" y="102028"/>
                  </a:lnTo>
                  <a:lnTo>
                    <a:pt x="168298" y="47485"/>
                  </a:lnTo>
                  <a:lnTo>
                    <a:pt x="170080" y="30120"/>
                  </a:lnTo>
                  <a:lnTo>
                    <a:pt x="174333" y="17742"/>
                  </a:lnTo>
                  <a:lnTo>
                    <a:pt x="180006" y="9472"/>
                  </a:lnTo>
                  <a:lnTo>
                    <a:pt x="186046" y="4429"/>
                  </a:lnTo>
                  <a:lnTo>
                    <a:pt x="188653" y="2617"/>
                  </a:lnTo>
                  <a:lnTo>
                    <a:pt x="189962" y="1560"/>
                  </a:lnTo>
                  <a:lnTo>
                    <a:pt x="189962" y="1047"/>
                  </a:lnTo>
                  <a:lnTo>
                    <a:pt x="152644" y="1047"/>
                  </a:lnTo>
                  <a:lnTo>
                    <a:pt x="150037" y="0"/>
                  </a:lnTo>
                  <a:close/>
                </a:path>
                <a:path w="190500" h="173354">
                  <a:moveTo>
                    <a:pt x="56354" y="0"/>
                  </a:moveTo>
                  <a:lnTo>
                    <a:pt x="49830" y="0"/>
                  </a:lnTo>
                  <a:lnTo>
                    <a:pt x="37307" y="1047"/>
                  </a:lnTo>
                  <a:lnTo>
                    <a:pt x="57914" y="1047"/>
                  </a:lnTo>
                  <a:lnTo>
                    <a:pt x="57914" y="261"/>
                  </a:lnTo>
                  <a:lnTo>
                    <a:pt x="56354" y="0"/>
                  </a:lnTo>
                  <a:close/>
                </a:path>
                <a:path w="190500" h="173354">
                  <a:moveTo>
                    <a:pt x="188392" y="0"/>
                  </a:moveTo>
                  <a:lnTo>
                    <a:pt x="183167" y="0"/>
                  </a:lnTo>
                  <a:lnTo>
                    <a:pt x="175607" y="1047"/>
                  </a:lnTo>
                  <a:lnTo>
                    <a:pt x="189962" y="1047"/>
                  </a:lnTo>
                  <a:lnTo>
                    <a:pt x="189962" y="261"/>
                  </a:lnTo>
                  <a:lnTo>
                    <a:pt x="188392" y="0"/>
                  </a:lnTo>
                  <a:close/>
                </a:path>
              </a:pathLst>
            </a:custGeom>
            <a:solidFill>
              <a:srgbClr val="FFFFFF"/>
            </a:solidFill>
          </p:spPr>
          <p:txBody>
            <a:bodyPr wrap="square" lIns="0" tIns="0" rIns="0" bIns="0" rtlCol="0"/>
            <a:lstStyle/>
            <a:p>
              <a:endParaRPr/>
            </a:p>
          </p:txBody>
        </p:sp>
        <p:sp>
          <p:nvSpPr>
            <p:cNvPr id="32" name="object 15">
              <a:extLst>
                <a:ext uri="{FF2B5EF4-FFF2-40B4-BE49-F238E27FC236}">
                  <a16:creationId xmlns:a16="http://schemas.microsoft.com/office/drawing/2014/main" id="{ABB63B51-DDCB-E143-8E05-E87C51FF8176}"/>
                </a:ext>
              </a:extLst>
            </p:cNvPr>
            <p:cNvSpPr/>
            <p:nvPr/>
          </p:nvSpPr>
          <p:spPr>
            <a:xfrm>
              <a:off x="16203762" y="9514959"/>
              <a:ext cx="193675" cy="173990"/>
            </a:xfrm>
            <a:custGeom>
              <a:avLst/>
              <a:gdLst/>
              <a:ahLst/>
              <a:cxnLst/>
              <a:rect l="l" t="t" r="r" b="b"/>
              <a:pathLst>
                <a:path w="193675" h="173990">
                  <a:moveTo>
                    <a:pt x="70098" y="19057"/>
                  </a:moveTo>
                  <a:lnTo>
                    <a:pt x="28962" y="19057"/>
                  </a:lnTo>
                  <a:lnTo>
                    <a:pt x="166476" y="169094"/>
                  </a:lnTo>
                  <a:lnTo>
                    <a:pt x="168560" y="171178"/>
                  </a:lnTo>
                  <a:lnTo>
                    <a:pt x="170382" y="173785"/>
                  </a:lnTo>
                  <a:lnTo>
                    <a:pt x="173261" y="173785"/>
                  </a:lnTo>
                  <a:lnTo>
                    <a:pt x="173785" y="171701"/>
                  </a:lnTo>
                  <a:lnTo>
                    <a:pt x="173785" y="118205"/>
                  </a:lnTo>
                  <a:lnTo>
                    <a:pt x="167261" y="118205"/>
                  </a:lnTo>
                  <a:lnTo>
                    <a:pt x="70098" y="19057"/>
                  </a:lnTo>
                  <a:close/>
                </a:path>
                <a:path w="193675" h="173990">
                  <a:moveTo>
                    <a:pt x="52448" y="1047"/>
                  </a:moveTo>
                  <a:lnTo>
                    <a:pt x="6261" y="1047"/>
                  </a:lnTo>
                  <a:lnTo>
                    <a:pt x="5214" y="1560"/>
                  </a:lnTo>
                  <a:lnTo>
                    <a:pt x="5214" y="3130"/>
                  </a:lnTo>
                  <a:lnTo>
                    <a:pt x="7036" y="3916"/>
                  </a:lnTo>
                  <a:lnTo>
                    <a:pt x="9905" y="5214"/>
                  </a:lnTo>
                  <a:lnTo>
                    <a:pt x="22393" y="47485"/>
                  </a:lnTo>
                  <a:lnTo>
                    <a:pt x="22439" y="121598"/>
                  </a:lnTo>
                  <a:lnTo>
                    <a:pt x="21639" y="134703"/>
                  </a:lnTo>
                  <a:lnTo>
                    <a:pt x="18589" y="147368"/>
                  </a:lnTo>
                  <a:lnTo>
                    <a:pt x="12309" y="158370"/>
                  </a:lnTo>
                  <a:lnTo>
                    <a:pt x="1821" y="166487"/>
                  </a:lnTo>
                  <a:lnTo>
                    <a:pt x="774" y="166487"/>
                  </a:lnTo>
                  <a:lnTo>
                    <a:pt x="0" y="167000"/>
                  </a:lnTo>
                  <a:lnTo>
                    <a:pt x="0" y="167795"/>
                  </a:lnTo>
                  <a:lnTo>
                    <a:pt x="774" y="168047"/>
                  </a:lnTo>
                  <a:lnTo>
                    <a:pt x="50616" y="168047"/>
                  </a:lnTo>
                  <a:lnTo>
                    <a:pt x="51925" y="167795"/>
                  </a:lnTo>
                  <a:lnTo>
                    <a:pt x="51925" y="166487"/>
                  </a:lnTo>
                  <a:lnTo>
                    <a:pt x="50354" y="166225"/>
                  </a:lnTo>
                  <a:lnTo>
                    <a:pt x="48794" y="165439"/>
                  </a:lnTo>
                  <a:lnTo>
                    <a:pt x="38539" y="157818"/>
                  </a:lnTo>
                  <a:lnTo>
                    <a:pt x="32517" y="147335"/>
                  </a:lnTo>
                  <a:lnTo>
                    <a:pt x="29675" y="134945"/>
                  </a:lnTo>
                  <a:lnTo>
                    <a:pt x="28962" y="121598"/>
                  </a:lnTo>
                  <a:lnTo>
                    <a:pt x="28962" y="19057"/>
                  </a:lnTo>
                  <a:lnTo>
                    <a:pt x="70098" y="19057"/>
                  </a:lnTo>
                  <a:lnTo>
                    <a:pt x="52448" y="1047"/>
                  </a:lnTo>
                  <a:close/>
                </a:path>
                <a:path w="193675" h="173990">
                  <a:moveTo>
                    <a:pt x="192308" y="0"/>
                  </a:moveTo>
                  <a:lnTo>
                    <a:pt x="146121" y="0"/>
                  </a:lnTo>
                  <a:lnTo>
                    <a:pt x="144822" y="261"/>
                  </a:lnTo>
                  <a:lnTo>
                    <a:pt x="144822" y="2094"/>
                  </a:lnTo>
                  <a:lnTo>
                    <a:pt x="145335" y="2869"/>
                  </a:lnTo>
                  <a:lnTo>
                    <a:pt x="146906" y="3392"/>
                  </a:lnTo>
                  <a:lnTo>
                    <a:pt x="157570" y="11405"/>
                  </a:lnTo>
                  <a:lnTo>
                    <a:pt x="163735" y="23452"/>
                  </a:lnTo>
                  <a:lnTo>
                    <a:pt x="166575" y="38581"/>
                  </a:lnTo>
                  <a:lnTo>
                    <a:pt x="167261" y="55841"/>
                  </a:lnTo>
                  <a:lnTo>
                    <a:pt x="167261" y="118205"/>
                  </a:lnTo>
                  <a:lnTo>
                    <a:pt x="173785" y="118205"/>
                  </a:lnTo>
                  <a:lnTo>
                    <a:pt x="173785" y="47485"/>
                  </a:lnTo>
                  <a:lnTo>
                    <a:pt x="174392" y="34050"/>
                  </a:lnTo>
                  <a:lnTo>
                    <a:pt x="176687" y="21564"/>
                  </a:lnTo>
                  <a:lnTo>
                    <a:pt x="181378" y="11277"/>
                  </a:lnTo>
                  <a:lnTo>
                    <a:pt x="189177" y="4439"/>
                  </a:lnTo>
                  <a:lnTo>
                    <a:pt x="191784" y="3130"/>
                  </a:lnTo>
                  <a:lnTo>
                    <a:pt x="193606" y="1821"/>
                  </a:lnTo>
                  <a:lnTo>
                    <a:pt x="193606" y="261"/>
                  </a:lnTo>
                  <a:lnTo>
                    <a:pt x="192308" y="0"/>
                  </a:lnTo>
                  <a:close/>
                </a:path>
              </a:pathLst>
            </a:custGeom>
            <a:solidFill>
              <a:srgbClr val="FFFFFF"/>
            </a:solidFill>
          </p:spPr>
          <p:txBody>
            <a:bodyPr wrap="square" lIns="0" tIns="0" rIns="0" bIns="0" rtlCol="0"/>
            <a:lstStyle/>
            <a:p>
              <a:endParaRPr/>
            </a:p>
          </p:txBody>
        </p:sp>
        <p:sp>
          <p:nvSpPr>
            <p:cNvPr id="33" name="object 16">
              <a:extLst>
                <a:ext uri="{FF2B5EF4-FFF2-40B4-BE49-F238E27FC236}">
                  <a16:creationId xmlns:a16="http://schemas.microsoft.com/office/drawing/2014/main" id="{9FB162AC-E8BD-8D49-8DF8-1EADF92CD8C2}"/>
                </a:ext>
              </a:extLst>
            </p:cNvPr>
            <p:cNvSpPr/>
            <p:nvPr/>
          </p:nvSpPr>
          <p:spPr>
            <a:xfrm>
              <a:off x="16400247" y="9514956"/>
              <a:ext cx="187960" cy="168910"/>
            </a:xfrm>
            <a:custGeom>
              <a:avLst/>
              <a:gdLst/>
              <a:ahLst/>
              <a:cxnLst/>
              <a:rect l="l" t="t" r="r" b="b"/>
              <a:pathLst>
                <a:path w="187959" h="168909">
                  <a:moveTo>
                    <a:pt x="124205" y="167010"/>
                  </a:moveTo>
                  <a:lnTo>
                    <a:pt x="65233" y="167010"/>
                  </a:lnTo>
                  <a:lnTo>
                    <a:pt x="65233" y="168581"/>
                  </a:lnTo>
                  <a:lnTo>
                    <a:pt x="67055" y="168832"/>
                  </a:lnTo>
                  <a:lnTo>
                    <a:pt x="68353" y="168832"/>
                  </a:lnTo>
                  <a:lnTo>
                    <a:pt x="75955" y="168439"/>
                  </a:lnTo>
                  <a:lnTo>
                    <a:pt x="83729" y="168169"/>
                  </a:lnTo>
                  <a:lnTo>
                    <a:pt x="94709" y="168047"/>
                  </a:lnTo>
                  <a:lnTo>
                    <a:pt x="124205" y="168047"/>
                  </a:lnTo>
                  <a:lnTo>
                    <a:pt x="124205" y="167010"/>
                  </a:lnTo>
                  <a:close/>
                </a:path>
                <a:path w="187959" h="168909">
                  <a:moveTo>
                    <a:pt x="124205" y="168047"/>
                  </a:moveTo>
                  <a:lnTo>
                    <a:pt x="94709" y="168047"/>
                  </a:lnTo>
                  <a:lnTo>
                    <a:pt x="105690" y="168169"/>
                  </a:lnTo>
                  <a:lnTo>
                    <a:pt x="113467" y="168439"/>
                  </a:lnTo>
                  <a:lnTo>
                    <a:pt x="121074" y="168832"/>
                  </a:lnTo>
                  <a:lnTo>
                    <a:pt x="122373" y="168832"/>
                  </a:lnTo>
                  <a:lnTo>
                    <a:pt x="124205" y="168581"/>
                  </a:lnTo>
                  <a:lnTo>
                    <a:pt x="124205" y="168047"/>
                  </a:lnTo>
                  <a:close/>
                </a:path>
                <a:path w="187959" h="168909">
                  <a:moveTo>
                    <a:pt x="3654" y="0"/>
                  </a:moveTo>
                  <a:lnTo>
                    <a:pt x="1821" y="0"/>
                  </a:lnTo>
                  <a:lnTo>
                    <a:pt x="0" y="785"/>
                  </a:lnTo>
                  <a:lnTo>
                    <a:pt x="0" y="3141"/>
                  </a:lnTo>
                  <a:lnTo>
                    <a:pt x="2607" y="3916"/>
                  </a:lnTo>
                  <a:lnTo>
                    <a:pt x="6774" y="7308"/>
                  </a:lnTo>
                  <a:lnTo>
                    <a:pt x="79578" y="97599"/>
                  </a:lnTo>
                  <a:lnTo>
                    <a:pt x="79578" y="136477"/>
                  </a:lnTo>
                  <a:lnTo>
                    <a:pt x="66793" y="167010"/>
                  </a:lnTo>
                  <a:lnTo>
                    <a:pt x="122635" y="167010"/>
                  </a:lnTo>
                  <a:lnTo>
                    <a:pt x="109850" y="136477"/>
                  </a:lnTo>
                  <a:lnTo>
                    <a:pt x="109850" y="93421"/>
                  </a:lnTo>
                  <a:lnTo>
                    <a:pt x="114878" y="86646"/>
                  </a:lnTo>
                  <a:lnTo>
                    <a:pt x="105159" y="86646"/>
                  </a:lnTo>
                  <a:lnTo>
                    <a:pt x="60270" y="29234"/>
                  </a:lnTo>
                  <a:lnTo>
                    <a:pt x="55841" y="23486"/>
                  </a:lnTo>
                  <a:lnTo>
                    <a:pt x="52438" y="19842"/>
                  </a:lnTo>
                  <a:lnTo>
                    <a:pt x="52438" y="8355"/>
                  </a:lnTo>
                  <a:lnTo>
                    <a:pt x="57401" y="5214"/>
                  </a:lnTo>
                  <a:lnTo>
                    <a:pt x="60532" y="3916"/>
                  </a:lnTo>
                  <a:lnTo>
                    <a:pt x="63139" y="3141"/>
                  </a:lnTo>
                  <a:lnTo>
                    <a:pt x="64710" y="2094"/>
                  </a:lnTo>
                  <a:lnTo>
                    <a:pt x="64710" y="1047"/>
                  </a:lnTo>
                  <a:lnTo>
                    <a:pt x="37569" y="1047"/>
                  </a:lnTo>
                  <a:lnTo>
                    <a:pt x="26322" y="883"/>
                  </a:lnTo>
                  <a:lnTo>
                    <a:pt x="3654" y="0"/>
                  </a:lnTo>
                  <a:close/>
                </a:path>
                <a:path w="187959" h="168909">
                  <a:moveTo>
                    <a:pt x="147943" y="0"/>
                  </a:moveTo>
                  <a:lnTo>
                    <a:pt x="142990" y="0"/>
                  </a:lnTo>
                  <a:lnTo>
                    <a:pt x="141953" y="272"/>
                  </a:lnTo>
                  <a:lnTo>
                    <a:pt x="141953" y="1832"/>
                  </a:lnTo>
                  <a:lnTo>
                    <a:pt x="144561" y="2879"/>
                  </a:lnTo>
                  <a:lnTo>
                    <a:pt x="149775" y="5214"/>
                  </a:lnTo>
                  <a:lnTo>
                    <a:pt x="153429" y="7057"/>
                  </a:lnTo>
                  <a:lnTo>
                    <a:pt x="153429" y="14617"/>
                  </a:lnTo>
                  <a:lnTo>
                    <a:pt x="105159" y="86646"/>
                  </a:lnTo>
                  <a:lnTo>
                    <a:pt x="114878" y="86646"/>
                  </a:lnTo>
                  <a:lnTo>
                    <a:pt x="154204" y="33663"/>
                  </a:lnTo>
                  <a:lnTo>
                    <a:pt x="184214" y="3916"/>
                  </a:lnTo>
                  <a:lnTo>
                    <a:pt x="187617" y="2345"/>
                  </a:lnTo>
                  <a:lnTo>
                    <a:pt x="187617" y="1047"/>
                  </a:lnTo>
                  <a:lnTo>
                    <a:pt x="154204" y="1047"/>
                  </a:lnTo>
                  <a:lnTo>
                    <a:pt x="147943" y="0"/>
                  </a:lnTo>
                  <a:close/>
                </a:path>
                <a:path w="187959" h="168909">
                  <a:moveTo>
                    <a:pt x="62877" y="0"/>
                  </a:moveTo>
                  <a:lnTo>
                    <a:pt x="58710" y="0"/>
                  </a:lnTo>
                  <a:lnTo>
                    <a:pt x="50878" y="1047"/>
                  </a:lnTo>
                  <a:lnTo>
                    <a:pt x="64710" y="1047"/>
                  </a:lnTo>
                  <a:lnTo>
                    <a:pt x="64710" y="272"/>
                  </a:lnTo>
                  <a:lnTo>
                    <a:pt x="62877" y="0"/>
                  </a:lnTo>
                  <a:close/>
                </a:path>
                <a:path w="187959" h="168909">
                  <a:moveTo>
                    <a:pt x="185784" y="0"/>
                  </a:moveTo>
                  <a:lnTo>
                    <a:pt x="181868" y="0"/>
                  </a:lnTo>
                  <a:lnTo>
                    <a:pt x="173523" y="1047"/>
                  </a:lnTo>
                  <a:lnTo>
                    <a:pt x="187617" y="1047"/>
                  </a:lnTo>
                  <a:lnTo>
                    <a:pt x="187617" y="272"/>
                  </a:lnTo>
                  <a:lnTo>
                    <a:pt x="185784" y="0"/>
                  </a:lnTo>
                  <a:close/>
                </a:path>
              </a:pathLst>
            </a:custGeom>
            <a:solidFill>
              <a:srgbClr val="FFFFFF"/>
            </a:solidFill>
          </p:spPr>
          <p:txBody>
            <a:bodyPr wrap="square" lIns="0" tIns="0" rIns="0" bIns="0" rtlCol="0"/>
            <a:lstStyle/>
            <a:p>
              <a:endParaRPr/>
            </a:p>
          </p:txBody>
        </p:sp>
        <p:sp>
          <p:nvSpPr>
            <p:cNvPr id="34" name="object 17">
              <a:extLst>
                <a:ext uri="{FF2B5EF4-FFF2-40B4-BE49-F238E27FC236}">
                  <a16:creationId xmlns:a16="http://schemas.microsoft.com/office/drawing/2014/main" id="{441C65A9-925A-4942-BEAA-F5B4A636B715}"/>
                </a:ext>
              </a:extLst>
            </p:cNvPr>
            <p:cNvSpPr/>
            <p:nvPr/>
          </p:nvSpPr>
          <p:spPr>
            <a:xfrm>
              <a:off x="14633565" y="9752420"/>
              <a:ext cx="371475" cy="342900"/>
            </a:xfrm>
            <a:custGeom>
              <a:avLst/>
              <a:gdLst/>
              <a:ahLst/>
              <a:cxnLst/>
              <a:rect l="l" t="t" r="r" b="b"/>
              <a:pathLst>
                <a:path w="371475" h="342900">
                  <a:moveTo>
                    <a:pt x="252825" y="11894"/>
                  </a:moveTo>
                  <a:lnTo>
                    <a:pt x="185376" y="11894"/>
                  </a:lnTo>
                  <a:lnTo>
                    <a:pt x="233235" y="21474"/>
                  </a:lnTo>
                  <a:lnTo>
                    <a:pt x="265854" y="47046"/>
                  </a:lnTo>
                  <a:lnTo>
                    <a:pt x="285878" y="83860"/>
                  </a:lnTo>
                  <a:lnTo>
                    <a:pt x="295953" y="127166"/>
                  </a:lnTo>
                  <a:lnTo>
                    <a:pt x="298723" y="172214"/>
                  </a:lnTo>
                  <a:lnTo>
                    <a:pt x="295322" y="221697"/>
                  </a:lnTo>
                  <a:lnTo>
                    <a:pt x="282781" y="268506"/>
                  </a:lnTo>
                  <a:lnTo>
                    <a:pt x="257597" y="306340"/>
                  </a:lnTo>
                  <a:lnTo>
                    <a:pt x="216265" y="328900"/>
                  </a:lnTo>
                  <a:lnTo>
                    <a:pt x="211197" y="342816"/>
                  </a:lnTo>
                  <a:lnTo>
                    <a:pt x="255583" y="332873"/>
                  </a:lnTo>
                  <a:lnTo>
                    <a:pt x="294351" y="314292"/>
                  </a:lnTo>
                  <a:lnTo>
                    <a:pt x="326407" y="288005"/>
                  </a:lnTo>
                  <a:lnTo>
                    <a:pt x="350658" y="254942"/>
                  </a:lnTo>
                  <a:lnTo>
                    <a:pt x="366010" y="216035"/>
                  </a:lnTo>
                  <a:lnTo>
                    <a:pt x="371370" y="172214"/>
                  </a:lnTo>
                  <a:lnTo>
                    <a:pt x="365030" y="124667"/>
                  </a:lnTo>
                  <a:lnTo>
                    <a:pt x="346946" y="83034"/>
                  </a:lnTo>
                  <a:lnTo>
                    <a:pt x="318530" y="48533"/>
                  </a:lnTo>
                  <a:lnTo>
                    <a:pt x="281190" y="22382"/>
                  </a:lnTo>
                  <a:lnTo>
                    <a:pt x="252825" y="11894"/>
                  </a:lnTo>
                  <a:close/>
                </a:path>
                <a:path w="371475" h="342900">
                  <a:moveTo>
                    <a:pt x="185376" y="0"/>
                  </a:moveTo>
                  <a:lnTo>
                    <a:pt x="134676" y="5798"/>
                  </a:lnTo>
                  <a:lnTo>
                    <a:pt x="89996" y="22382"/>
                  </a:lnTo>
                  <a:lnTo>
                    <a:pt x="52762" y="48533"/>
                  </a:lnTo>
                  <a:lnTo>
                    <a:pt x="24401" y="83034"/>
                  </a:lnTo>
                  <a:lnTo>
                    <a:pt x="6337" y="124667"/>
                  </a:lnTo>
                  <a:lnTo>
                    <a:pt x="0" y="172214"/>
                  </a:lnTo>
                  <a:lnTo>
                    <a:pt x="6597" y="220645"/>
                  </a:lnTo>
                  <a:lnTo>
                    <a:pt x="25373" y="262885"/>
                  </a:lnTo>
                  <a:lnTo>
                    <a:pt x="54802" y="297655"/>
                  </a:lnTo>
                  <a:lnTo>
                    <a:pt x="93358" y="323676"/>
                  </a:lnTo>
                  <a:lnTo>
                    <a:pt x="105652" y="316937"/>
                  </a:lnTo>
                  <a:lnTo>
                    <a:pt x="117734" y="310105"/>
                  </a:lnTo>
                  <a:lnTo>
                    <a:pt x="95529" y="282819"/>
                  </a:lnTo>
                  <a:lnTo>
                    <a:pt x="81714" y="248742"/>
                  </a:lnTo>
                  <a:lnTo>
                    <a:pt x="74638" y="210874"/>
                  </a:lnTo>
                  <a:lnTo>
                    <a:pt x="72647" y="172214"/>
                  </a:lnTo>
                  <a:lnTo>
                    <a:pt x="75412" y="127166"/>
                  </a:lnTo>
                  <a:lnTo>
                    <a:pt x="85452" y="83860"/>
                  </a:lnTo>
                  <a:lnTo>
                    <a:pt x="105383" y="47046"/>
                  </a:lnTo>
                  <a:lnTo>
                    <a:pt x="137819" y="21474"/>
                  </a:lnTo>
                  <a:lnTo>
                    <a:pt x="185376" y="11894"/>
                  </a:lnTo>
                  <a:lnTo>
                    <a:pt x="252825" y="11894"/>
                  </a:lnTo>
                  <a:lnTo>
                    <a:pt x="236336" y="5798"/>
                  </a:lnTo>
                  <a:lnTo>
                    <a:pt x="185376" y="0"/>
                  </a:lnTo>
                  <a:close/>
                </a:path>
              </a:pathLst>
            </a:custGeom>
            <a:solidFill>
              <a:srgbClr val="FFFFFF"/>
            </a:solidFill>
          </p:spPr>
          <p:txBody>
            <a:bodyPr wrap="square" lIns="0" tIns="0" rIns="0" bIns="0" rtlCol="0"/>
            <a:lstStyle/>
            <a:p>
              <a:endParaRPr/>
            </a:p>
          </p:txBody>
        </p:sp>
        <p:sp>
          <p:nvSpPr>
            <p:cNvPr id="35" name="object 18">
              <a:extLst>
                <a:ext uri="{FF2B5EF4-FFF2-40B4-BE49-F238E27FC236}">
                  <a16:creationId xmlns:a16="http://schemas.microsoft.com/office/drawing/2014/main" id="{32E39618-2D32-594F-8E47-48F2DAE8955B}"/>
                </a:ext>
              </a:extLst>
            </p:cNvPr>
            <p:cNvSpPr/>
            <p:nvPr/>
          </p:nvSpPr>
          <p:spPr>
            <a:xfrm>
              <a:off x="14056678" y="9481090"/>
              <a:ext cx="1117600" cy="720725"/>
            </a:xfrm>
            <a:custGeom>
              <a:avLst/>
              <a:gdLst/>
              <a:ahLst/>
              <a:cxnLst/>
              <a:rect l="l" t="t" r="r" b="b"/>
              <a:pathLst>
                <a:path w="1117600" h="720725">
                  <a:moveTo>
                    <a:pt x="817111" y="0"/>
                  </a:moveTo>
                  <a:lnTo>
                    <a:pt x="771055" y="2265"/>
                  </a:lnTo>
                  <a:lnTo>
                    <a:pt x="724315" y="6979"/>
                  </a:lnTo>
                  <a:lnTo>
                    <a:pt x="677118" y="14086"/>
                  </a:lnTo>
                  <a:lnTo>
                    <a:pt x="629690" y="23529"/>
                  </a:lnTo>
                  <a:lnTo>
                    <a:pt x="582258" y="35254"/>
                  </a:lnTo>
                  <a:lnTo>
                    <a:pt x="535047" y="49203"/>
                  </a:lnTo>
                  <a:lnTo>
                    <a:pt x="488285" y="65320"/>
                  </a:lnTo>
                  <a:lnTo>
                    <a:pt x="442196" y="83551"/>
                  </a:lnTo>
                  <a:lnTo>
                    <a:pt x="397009" y="103839"/>
                  </a:lnTo>
                  <a:lnTo>
                    <a:pt x="349290" y="128078"/>
                  </a:lnTo>
                  <a:lnTo>
                    <a:pt x="303814" y="154196"/>
                  </a:lnTo>
                  <a:lnTo>
                    <a:pt x="260685" y="182108"/>
                  </a:lnTo>
                  <a:lnTo>
                    <a:pt x="220008" y="211729"/>
                  </a:lnTo>
                  <a:lnTo>
                    <a:pt x="181888" y="242973"/>
                  </a:lnTo>
                  <a:lnTo>
                    <a:pt x="146430" y="275755"/>
                  </a:lnTo>
                  <a:lnTo>
                    <a:pt x="113738" y="309989"/>
                  </a:lnTo>
                  <a:lnTo>
                    <a:pt x="83917" y="345589"/>
                  </a:lnTo>
                  <a:lnTo>
                    <a:pt x="57072" y="382470"/>
                  </a:lnTo>
                  <a:lnTo>
                    <a:pt x="27259" y="433282"/>
                  </a:lnTo>
                  <a:lnTo>
                    <a:pt x="8211" y="481313"/>
                  </a:lnTo>
                  <a:lnTo>
                    <a:pt x="0" y="526164"/>
                  </a:lnTo>
                  <a:lnTo>
                    <a:pt x="2699" y="567438"/>
                  </a:lnTo>
                  <a:lnTo>
                    <a:pt x="16408" y="604771"/>
                  </a:lnTo>
                  <a:lnTo>
                    <a:pt x="69682" y="661436"/>
                  </a:lnTo>
                  <a:lnTo>
                    <a:pt x="108680" y="683175"/>
                  </a:lnTo>
                  <a:lnTo>
                    <a:pt x="155019" y="700178"/>
                  </a:lnTo>
                  <a:lnTo>
                    <a:pt x="208027" y="712199"/>
                  </a:lnTo>
                  <a:lnTo>
                    <a:pt x="267037" y="718993"/>
                  </a:lnTo>
                  <a:lnTo>
                    <a:pt x="331377" y="720313"/>
                  </a:lnTo>
                  <a:lnTo>
                    <a:pt x="377912" y="718095"/>
                  </a:lnTo>
                  <a:lnTo>
                    <a:pt x="425310" y="713545"/>
                  </a:lnTo>
                  <a:lnTo>
                    <a:pt x="473340" y="706716"/>
                  </a:lnTo>
                  <a:lnTo>
                    <a:pt x="519066" y="698167"/>
                  </a:lnTo>
                  <a:lnTo>
                    <a:pt x="342979" y="698167"/>
                  </a:lnTo>
                  <a:lnTo>
                    <a:pt x="285328" y="696119"/>
                  </a:lnTo>
                  <a:lnTo>
                    <a:pt x="236043" y="687292"/>
                  </a:lnTo>
                  <a:lnTo>
                    <a:pt x="195485" y="671824"/>
                  </a:lnTo>
                  <a:lnTo>
                    <a:pt x="164017" y="649854"/>
                  </a:lnTo>
                  <a:lnTo>
                    <a:pt x="130018" y="588639"/>
                  </a:lnTo>
                  <a:lnTo>
                    <a:pt x="127061" y="550907"/>
                  </a:lnTo>
                  <a:lnTo>
                    <a:pt x="133019" y="508797"/>
                  </a:lnTo>
                  <a:lnTo>
                    <a:pt x="147782" y="462782"/>
                  </a:lnTo>
                  <a:lnTo>
                    <a:pt x="171238" y="413336"/>
                  </a:lnTo>
                  <a:lnTo>
                    <a:pt x="203276" y="360931"/>
                  </a:lnTo>
                  <a:lnTo>
                    <a:pt x="233774" y="318997"/>
                  </a:lnTo>
                  <a:lnTo>
                    <a:pt x="267035" y="279267"/>
                  </a:lnTo>
                  <a:lnTo>
                    <a:pt x="302829" y="241874"/>
                  </a:lnTo>
                  <a:lnTo>
                    <a:pt x="340925" y="206948"/>
                  </a:lnTo>
                  <a:lnTo>
                    <a:pt x="381093" y="174622"/>
                  </a:lnTo>
                  <a:lnTo>
                    <a:pt x="423101" y="145026"/>
                  </a:lnTo>
                  <a:lnTo>
                    <a:pt x="466719" y="118292"/>
                  </a:lnTo>
                  <a:lnTo>
                    <a:pt x="511715" y="94551"/>
                  </a:lnTo>
                  <a:lnTo>
                    <a:pt x="557860" y="73936"/>
                  </a:lnTo>
                  <a:lnTo>
                    <a:pt x="604923" y="56577"/>
                  </a:lnTo>
                  <a:lnTo>
                    <a:pt x="652671" y="42605"/>
                  </a:lnTo>
                  <a:lnTo>
                    <a:pt x="700876" y="32154"/>
                  </a:lnTo>
                  <a:lnTo>
                    <a:pt x="749306" y="25353"/>
                  </a:lnTo>
                  <a:lnTo>
                    <a:pt x="797730" y="22334"/>
                  </a:lnTo>
                  <a:lnTo>
                    <a:pt x="1007771" y="22334"/>
                  </a:lnTo>
                  <a:lnTo>
                    <a:pt x="998025" y="18852"/>
                  </a:lnTo>
                  <a:lnTo>
                    <a:pt x="944451" y="7345"/>
                  </a:lnTo>
                  <a:lnTo>
                    <a:pt x="884122" y="1052"/>
                  </a:lnTo>
                  <a:lnTo>
                    <a:pt x="817111" y="0"/>
                  </a:lnTo>
                  <a:close/>
                </a:path>
                <a:path w="1117600" h="720725">
                  <a:moveTo>
                    <a:pt x="791541" y="535156"/>
                  </a:moveTo>
                  <a:lnTo>
                    <a:pt x="786641" y="535156"/>
                  </a:lnTo>
                  <a:lnTo>
                    <a:pt x="783919" y="537062"/>
                  </a:lnTo>
                  <a:lnTo>
                    <a:pt x="777720" y="542423"/>
                  </a:lnTo>
                  <a:lnTo>
                    <a:pt x="773050" y="546025"/>
                  </a:lnTo>
                  <a:lnTo>
                    <a:pt x="728058" y="579063"/>
                  </a:lnTo>
                  <a:lnTo>
                    <a:pt x="685881" y="604771"/>
                  </a:lnTo>
                  <a:lnTo>
                    <a:pt x="641154" y="627683"/>
                  </a:lnTo>
                  <a:lnTo>
                    <a:pt x="594301" y="647651"/>
                  </a:lnTo>
                  <a:lnTo>
                    <a:pt x="545745" y="664527"/>
                  </a:lnTo>
                  <a:lnTo>
                    <a:pt x="495911" y="678165"/>
                  </a:lnTo>
                  <a:lnTo>
                    <a:pt x="445222" y="688415"/>
                  </a:lnTo>
                  <a:lnTo>
                    <a:pt x="394104" y="695132"/>
                  </a:lnTo>
                  <a:lnTo>
                    <a:pt x="342979" y="698167"/>
                  </a:lnTo>
                  <a:lnTo>
                    <a:pt x="519066" y="698167"/>
                  </a:lnTo>
                  <a:lnTo>
                    <a:pt x="570372" y="686435"/>
                  </a:lnTo>
                  <a:lnTo>
                    <a:pt x="618913" y="673091"/>
                  </a:lnTo>
                  <a:lnTo>
                    <a:pt x="667163" y="657684"/>
                  </a:lnTo>
                  <a:lnTo>
                    <a:pt x="714891" y="640266"/>
                  </a:lnTo>
                  <a:lnTo>
                    <a:pt x="761867" y="620892"/>
                  </a:lnTo>
                  <a:lnTo>
                    <a:pt x="785374" y="556213"/>
                  </a:lnTo>
                  <a:lnTo>
                    <a:pt x="791122" y="539219"/>
                  </a:lnTo>
                  <a:lnTo>
                    <a:pt x="791541" y="535156"/>
                  </a:lnTo>
                  <a:close/>
                </a:path>
                <a:path w="1117600" h="720725">
                  <a:moveTo>
                    <a:pt x="1007771" y="22334"/>
                  </a:moveTo>
                  <a:lnTo>
                    <a:pt x="797730" y="22334"/>
                  </a:lnTo>
                  <a:lnTo>
                    <a:pt x="864740" y="24474"/>
                  </a:lnTo>
                  <a:lnTo>
                    <a:pt x="919229" y="34148"/>
                  </a:lnTo>
                  <a:lnTo>
                    <a:pt x="961026" y="51309"/>
                  </a:lnTo>
                  <a:lnTo>
                    <a:pt x="1002096" y="96539"/>
                  </a:lnTo>
                  <a:lnTo>
                    <a:pt x="1008967" y="147630"/>
                  </a:lnTo>
                  <a:lnTo>
                    <a:pt x="1003640" y="178088"/>
                  </a:lnTo>
                  <a:lnTo>
                    <a:pt x="1002394" y="180926"/>
                  </a:lnTo>
                  <a:lnTo>
                    <a:pt x="1002760" y="183031"/>
                  </a:lnTo>
                  <a:lnTo>
                    <a:pt x="1003692" y="184423"/>
                  </a:lnTo>
                  <a:lnTo>
                    <a:pt x="1003985" y="184601"/>
                  </a:lnTo>
                  <a:lnTo>
                    <a:pt x="1004142" y="184601"/>
                  </a:lnTo>
                  <a:lnTo>
                    <a:pt x="1036289" y="160229"/>
                  </a:lnTo>
                  <a:lnTo>
                    <a:pt x="1117479" y="84416"/>
                  </a:lnTo>
                  <a:lnTo>
                    <a:pt x="1084612" y="57413"/>
                  </a:lnTo>
                  <a:lnTo>
                    <a:pt x="1044769" y="35550"/>
                  </a:lnTo>
                  <a:lnTo>
                    <a:pt x="1007771" y="22334"/>
                  </a:lnTo>
                  <a:close/>
                </a:path>
              </a:pathLst>
            </a:custGeom>
            <a:solidFill>
              <a:srgbClr val="FFFFFF"/>
            </a:solidFill>
          </p:spPr>
          <p:txBody>
            <a:bodyPr wrap="square" lIns="0" tIns="0" rIns="0" bIns="0" rtlCol="0"/>
            <a:lstStyle/>
            <a:p>
              <a:endParaRPr/>
            </a:p>
          </p:txBody>
        </p:sp>
      </p:grpSp>
      <p:sp>
        <p:nvSpPr>
          <p:cNvPr id="37" name="Text Placeholder 36">
            <a:extLst>
              <a:ext uri="{FF2B5EF4-FFF2-40B4-BE49-F238E27FC236}">
                <a16:creationId xmlns:a16="http://schemas.microsoft.com/office/drawing/2014/main" id="{2A9AD1C0-7C82-6B40-98F6-DB757E5CF1FD}"/>
              </a:ext>
            </a:extLst>
          </p:cNvPr>
          <p:cNvSpPr>
            <a:spLocks noGrp="1"/>
          </p:cNvSpPr>
          <p:nvPr>
            <p:ph type="body" sz="quarter" idx="13" hasCustomPrompt="1"/>
          </p:nvPr>
        </p:nvSpPr>
        <p:spPr>
          <a:xfrm>
            <a:off x="1296147" y="2460227"/>
            <a:ext cx="10820400" cy="637099"/>
          </a:xfrm>
          <a:prstGeom prst="rect">
            <a:avLst/>
          </a:prstGeom>
        </p:spPr>
        <p:txBody>
          <a:bodyPr/>
          <a:lstStyle>
            <a:lvl1pPr>
              <a:defRPr sz="4000" b="1" spc="300">
                <a:solidFill>
                  <a:schemeClr val="bg1"/>
                </a:solidFill>
                <a:latin typeface="Agenda Bold" panose="02000603040000020004" pitchFamily="2" charset="77"/>
              </a:defRPr>
            </a:lvl1pPr>
            <a:lvl2pPr>
              <a:defRPr sz="4800" b="1">
                <a:latin typeface="Agenda Bold" panose="02000603040000020004" pitchFamily="2" charset="77"/>
              </a:defRPr>
            </a:lvl2pPr>
            <a:lvl3pPr>
              <a:defRPr sz="4800" b="1">
                <a:latin typeface="Agenda Bold" panose="02000603040000020004" pitchFamily="2" charset="77"/>
              </a:defRPr>
            </a:lvl3pPr>
            <a:lvl4pPr>
              <a:defRPr sz="4800" b="1">
                <a:latin typeface="Agenda Bold" panose="02000603040000020004" pitchFamily="2" charset="77"/>
              </a:defRPr>
            </a:lvl4pPr>
            <a:lvl5pPr>
              <a:defRPr sz="4800" b="1">
                <a:latin typeface="Agenda Bold" panose="02000603040000020004" pitchFamily="2" charset="77"/>
              </a:defRPr>
            </a:lvl5pPr>
          </a:lstStyle>
          <a:p>
            <a:pPr lvl="0"/>
            <a:r>
              <a:rPr lang="en-US" dirty="0"/>
              <a:t>CLICK TO ADD TEXT</a:t>
            </a:r>
          </a:p>
        </p:txBody>
      </p:sp>
      <p:sp>
        <p:nvSpPr>
          <p:cNvPr id="38" name="Text Placeholder 15">
            <a:extLst>
              <a:ext uri="{FF2B5EF4-FFF2-40B4-BE49-F238E27FC236}">
                <a16:creationId xmlns:a16="http://schemas.microsoft.com/office/drawing/2014/main" id="{15399798-D8D4-9D4D-980A-3F26C724F1DF}"/>
              </a:ext>
            </a:extLst>
          </p:cNvPr>
          <p:cNvSpPr>
            <a:spLocks noGrp="1"/>
          </p:cNvSpPr>
          <p:nvPr>
            <p:ph type="body" sz="quarter" idx="12" hasCustomPrompt="1"/>
          </p:nvPr>
        </p:nvSpPr>
        <p:spPr>
          <a:xfrm>
            <a:off x="1289050" y="3161172"/>
            <a:ext cx="17855830" cy="3331703"/>
          </a:xfrm>
          <a:prstGeom prst="rect">
            <a:avLst/>
          </a:prstGeom>
        </p:spPr>
        <p:txBody>
          <a:bodyPr anchor="ctr" anchorCtr="0"/>
          <a:lstStyle>
            <a:lvl1pPr marL="0" marR="0" indent="0" algn="l" defTabSz="914400" rtl="0" eaLnBrk="1" fontAlgn="auto" latinLnBrk="0" hangingPunct="1">
              <a:lnSpc>
                <a:spcPct val="80000"/>
              </a:lnSpc>
              <a:spcBef>
                <a:spcPts val="0"/>
              </a:spcBef>
              <a:spcAft>
                <a:spcPts val="0"/>
              </a:spcAft>
              <a:buClrTx/>
              <a:buSzTx/>
              <a:buFontTx/>
              <a:buNone/>
              <a:tabLst/>
              <a:defRPr sz="9600" b="1" i="0">
                <a:solidFill>
                  <a:schemeClr val="bg1"/>
                </a:solidFill>
                <a:latin typeface="Utopia Std Black Headline" panose="02040603060506020204" pitchFamily="18" charset="77"/>
              </a:defRPr>
            </a:lvl1pPr>
            <a:lvl2pPr>
              <a:defRPr sz="9000">
                <a:latin typeface="Abolition" pitchFamily="2" charset="0"/>
              </a:defRPr>
            </a:lvl2pPr>
            <a:lvl3pPr marL="914400" marR="0" indent="0" algn="l" defTabSz="914400" rtl="0" eaLnBrk="1" fontAlgn="auto" latinLnBrk="0" hangingPunct="1">
              <a:lnSpc>
                <a:spcPct val="100000"/>
              </a:lnSpc>
              <a:spcBef>
                <a:spcPts val="0"/>
              </a:spcBef>
              <a:spcAft>
                <a:spcPts val="0"/>
              </a:spcAft>
              <a:buClrTx/>
              <a:buSzTx/>
              <a:buFontTx/>
              <a:buNone/>
              <a:tabLst/>
              <a:defRPr sz="9000">
                <a:solidFill>
                  <a:schemeClr val="bg1"/>
                </a:solidFill>
                <a:latin typeface="Abolition" pitchFamily="2" charset="0"/>
              </a:defRPr>
            </a:lvl3pPr>
            <a:lvl4pPr marL="1371600" marR="0" indent="0" algn="l" defTabSz="914400" rtl="0" eaLnBrk="1" fontAlgn="auto" latinLnBrk="0" hangingPunct="1">
              <a:lnSpc>
                <a:spcPct val="100000"/>
              </a:lnSpc>
              <a:spcBef>
                <a:spcPts val="0"/>
              </a:spcBef>
              <a:spcAft>
                <a:spcPts val="0"/>
              </a:spcAft>
              <a:buClrTx/>
              <a:buSzTx/>
              <a:buFontTx/>
              <a:buNone/>
              <a:tabLst/>
              <a:defRPr sz="9000">
                <a:solidFill>
                  <a:schemeClr val="bg1"/>
                </a:solidFill>
                <a:latin typeface="Abolition" pitchFamily="2" charset="0"/>
              </a:defRPr>
            </a:lvl4pPr>
            <a:lvl5pPr marL="1828800" marR="0" indent="0" algn="l" defTabSz="914400" rtl="0" eaLnBrk="1" fontAlgn="auto" latinLnBrk="0" hangingPunct="1">
              <a:lnSpc>
                <a:spcPct val="100000"/>
              </a:lnSpc>
              <a:spcBef>
                <a:spcPts val="0"/>
              </a:spcBef>
              <a:spcAft>
                <a:spcPts val="0"/>
              </a:spcAft>
              <a:buClrTx/>
              <a:buSzTx/>
              <a:buFontTx/>
              <a:buNone/>
              <a:tabLst/>
              <a:defRPr sz="9000">
                <a:solidFill>
                  <a:schemeClr val="bg1"/>
                </a:solidFill>
                <a:latin typeface="Abolition" pitchFamily="2" charset="0"/>
              </a:defRPr>
            </a:lvl5pPr>
          </a:lstStyle>
          <a:p>
            <a:pPr lvl="0"/>
            <a:r>
              <a:rPr lang="en-US" dirty="0"/>
              <a:t>edit</a:t>
            </a:r>
          </a:p>
        </p:txBody>
      </p:sp>
      <p:sp>
        <p:nvSpPr>
          <p:cNvPr id="40" name="Text Placeholder 38">
            <a:extLst>
              <a:ext uri="{FF2B5EF4-FFF2-40B4-BE49-F238E27FC236}">
                <a16:creationId xmlns:a16="http://schemas.microsoft.com/office/drawing/2014/main" id="{B3E7DD81-0084-B84E-AB05-6EE2449CBE20}"/>
              </a:ext>
            </a:extLst>
          </p:cNvPr>
          <p:cNvSpPr>
            <a:spLocks noGrp="1"/>
          </p:cNvSpPr>
          <p:nvPr>
            <p:ph type="body" sz="quarter" idx="14" hasCustomPrompt="1"/>
          </p:nvPr>
        </p:nvSpPr>
        <p:spPr>
          <a:xfrm>
            <a:off x="1365250" y="6761919"/>
            <a:ext cx="9601200" cy="2324548"/>
          </a:xfrm>
          <a:prstGeom prst="rect">
            <a:avLst/>
          </a:prstGeom>
        </p:spPr>
        <p:txBody>
          <a:bodyPr/>
          <a:lstStyle>
            <a:lvl1pPr>
              <a:lnSpc>
                <a:spcPct val="90000"/>
              </a:lnSpc>
              <a:defRPr sz="9000" b="1" i="1">
                <a:solidFill>
                  <a:schemeClr val="bg1"/>
                </a:solidFill>
                <a:latin typeface="Utopia Std Semibold" panose="02040603060506020204" pitchFamily="18" charset="77"/>
              </a:defRPr>
            </a:lvl1pPr>
            <a:lvl2pPr>
              <a:defRPr sz="6000" b="1" i="1">
                <a:latin typeface="Utopia Std Caption" panose="02040603060506020204" pitchFamily="18" charset="77"/>
              </a:defRPr>
            </a:lvl2pPr>
            <a:lvl3pPr>
              <a:defRPr sz="6000" b="1" i="1">
                <a:latin typeface="Utopia Std Caption" panose="02040603060506020204" pitchFamily="18" charset="77"/>
              </a:defRPr>
            </a:lvl3pPr>
            <a:lvl4pPr>
              <a:defRPr sz="6000" b="1" i="1">
                <a:latin typeface="Utopia Std Caption" panose="02040603060506020204" pitchFamily="18" charset="77"/>
              </a:defRPr>
            </a:lvl4pPr>
            <a:lvl5pPr>
              <a:defRPr sz="6000" b="1" i="1">
                <a:latin typeface="Utopia Std Caption" panose="02040603060506020204" pitchFamily="18" charset="77"/>
              </a:defRPr>
            </a:lvl5pPr>
          </a:lstStyle>
          <a:p>
            <a:pPr lvl="0"/>
            <a:r>
              <a:rPr lang="en-US" dirty="0"/>
              <a:t>CLICK TO </a:t>
            </a:r>
            <a:br>
              <a:rPr lang="en-US" dirty="0"/>
            </a:br>
            <a:r>
              <a:rPr lang="en-US" dirty="0"/>
              <a:t>ADD SUBTEXT.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Slide">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ftr" sz="quarter" idx="5"/>
          </p:nvPr>
        </p:nvSpPr>
        <p:spPr>
          <a:xfrm>
            <a:off x="6835394" y="10517696"/>
            <a:ext cx="6433312" cy="565467"/>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1005205" y="10517696"/>
            <a:ext cx="4623943" cy="565467"/>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12/3/25</a:t>
            </a:fld>
            <a:endParaRPr lang="en-US"/>
          </a:p>
        </p:txBody>
      </p:sp>
      <p:sp>
        <p:nvSpPr>
          <p:cNvPr id="5" name="Holder 5"/>
          <p:cNvSpPr>
            <a:spLocks noGrp="1"/>
          </p:cNvSpPr>
          <p:nvPr>
            <p:ph type="sldNum" sz="quarter" idx="7"/>
          </p:nvPr>
        </p:nvSpPr>
        <p:spPr>
          <a:xfrm>
            <a:off x="14474953" y="10517696"/>
            <a:ext cx="4623943" cy="565467"/>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3" name="Text Placeholder 27">
            <a:extLst>
              <a:ext uri="{FF2B5EF4-FFF2-40B4-BE49-F238E27FC236}">
                <a16:creationId xmlns:a16="http://schemas.microsoft.com/office/drawing/2014/main" id="{0BD5FDAB-A114-284A-91A6-CC252A8CA64B}"/>
              </a:ext>
            </a:extLst>
          </p:cNvPr>
          <p:cNvSpPr>
            <a:spLocks noGrp="1"/>
          </p:cNvSpPr>
          <p:nvPr>
            <p:ph type="body" sz="quarter" idx="17"/>
          </p:nvPr>
        </p:nvSpPr>
        <p:spPr>
          <a:xfrm>
            <a:off x="1141414" y="2651984"/>
            <a:ext cx="17957482" cy="7086600"/>
          </a:xfrm>
          <a:prstGeom prst="rect">
            <a:avLst/>
          </a:prstGeom>
        </p:spPr>
        <p:txBody>
          <a:bodyPr/>
          <a:lstStyle>
            <a:lvl1pPr marL="685800" marR="0" indent="-685800" defTabSz="914400" eaLnBrk="1" fontAlgn="auto" latinLnBrk="0" hangingPunct="1">
              <a:lnSpc>
                <a:spcPct val="100000"/>
              </a:lnSpc>
              <a:spcBef>
                <a:spcPts val="0"/>
              </a:spcBef>
              <a:spcAft>
                <a:spcPts val="0"/>
              </a:spcAft>
              <a:buClrTx/>
              <a:buSzTx/>
              <a:buFont typeface="Arial" panose="020B0604020202020204" pitchFamily="34" charset="0"/>
              <a:buChar char="•"/>
              <a:tabLst/>
              <a:defRPr sz="4500" b="0" i="0">
                <a:solidFill>
                  <a:srgbClr val="2C303C"/>
                </a:solidFill>
                <a:latin typeface="Agenda-Light" panose="02000603040000020004" pitchFamily="2" charset="0"/>
              </a:defRPr>
            </a:lvl1pPr>
            <a:lvl2pPr marL="1028700" indent="-571500">
              <a:buFont typeface="Arial" panose="020B0604020202020204" pitchFamily="34" charset="0"/>
              <a:buChar char="•"/>
              <a:defRPr sz="3600">
                <a:latin typeface="Agenda-Light" panose="02000603040000020004" pitchFamily="2" charset="0"/>
              </a:defRPr>
            </a:lvl2pPr>
            <a:lvl3pPr marL="1485900" indent="-571500">
              <a:buFont typeface="Arial" panose="020B0604020202020204" pitchFamily="34" charset="0"/>
              <a:buChar char="•"/>
              <a:defRPr sz="3600">
                <a:latin typeface="Agenda-Light" panose="02000603040000020004" pitchFamily="2" charset="0"/>
              </a:defRPr>
            </a:lvl3pPr>
            <a:lvl4pPr marL="1943100" indent="-571500">
              <a:buFont typeface="Arial" panose="020B0604020202020204" pitchFamily="34" charset="0"/>
              <a:buChar char="•"/>
              <a:defRPr sz="3600">
                <a:latin typeface="Agenda-Light" panose="02000603040000020004" pitchFamily="2" charset="0"/>
              </a:defRPr>
            </a:lvl4pPr>
            <a:lvl5pPr marL="2400300" indent="-571500">
              <a:buFont typeface="Arial" panose="020B0604020202020204" pitchFamily="34" charset="0"/>
              <a:buChar char="•"/>
              <a:defRPr sz="3600">
                <a:latin typeface="Agenda-Light" panose="02000603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5">
            <a:extLst>
              <a:ext uri="{FF2B5EF4-FFF2-40B4-BE49-F238E27FC236}">
                <a16:creationId xmlns:a16="http://schemas.microsoft.com/office/drawing/2014/main" id="{F177A1C4-42AE-614B-98C4-F308C34BD146}"/>
              </a:ext>
            </a:extLst>
          </p:cNvPr>
          <p:cNvSpPr>
            <a:spLocks noGrp="1"/>
          </p:cNvSpPr>
          <p:nvPr>
            <p:ph type="body" sz="quarter" idx="15"/>
          </p:nvPr>
        </p:nvSpPr>
        <p:spPr>
          <a:xfrm>
            <a:off x="1136650" y="549275"/>
            <a:ext cx="17962246" cy="1981201"/>
          </a:xfrm>
          <a:prstGeom prst="rect">
            <a:avLst/>
          </a:prstGeom>
        </p:spPr>
        <p:txBody>
          <a:bodyPr/>
          <a:lstStyle>
            <a:lvl1pPr>
              <a:defRPr sz="12000" b="0" i="0" spc="100" baseline="0">
                <a:solidFill>
                  <a:srgbClr val="B91000"/>
                </a:solidFill>
                <a:latin typeface="Utopia Std Black Headline" panose="02040603060506020204" pitchFamily="18" charset="77"/>
              </a:defRPr>
            </a:lvl1pPr>
            <a:lvl2pPr>
              <a:defRPr sz="9000">
                <a:latin typeface="Abolition" pitchFamily="2" charset="0"/>
              </a:defRPr>
            </a:lvl2pPr>
            <a:lvl3pPr>
              <a:defRPr sz="9000">
                <a:latin typeface="Abolition" pitchFamily="2" charset="0"/>
              </a:defRPr>
            </a:lvl3pPr>
            <a:lvl4pPr>
              <a:defRPr sz="9000">
                <a:latin typeface="Abolition" pitchFamily="2" charset="0"/>
              </a:defRPr>
            </a:lvl4pPr>
            <a:lvl5pPr>
              <a:defRPr sz="9000">
                <a:latin typeface="Abolition" pitchFamily="2" charset="0"/>
              </a:defRPr>
            </a:lvl5pPr>
          </a:lstStyle>
          <a:p>
            <a:pPr lvl="0"/>
            <a:r>
              <a:rPr lang="en-US"/>
              <a:t>Edit Master text styles</a:t>
            </a:r>
          </a:p>
        </p:txBody>
      </p:sp>
    </p:spTree>
    <p:extLst>
      <p:ext uri="{BB962C8B-B14F-4D97-AF65-F5344CB8AC3E}">
        <p14:creationId xmlns:p14="http://schemas.microsoft.com/office/powerpoint/2010/main" val="1324213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c with subhead">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ftr" sz="quarter" idx="5"/>
          </p:nvPr>
        </p:nvSpPr>
        <p:spPr>
          <a:xfrm>
            <a:off x="6835394" y="10517696"/>
            <a:ext cx="6433312" cy="565467"/>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1005205" y="10517696"/>
            <a:ext cx="4623943" cy="565467"/>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12/3/25</a:t>
            </a:fld>
            <a:endParaRPr lang="en-US"/>
          </a:p>
        </p:txBody>
      </p:sp>
      <p:sp>
        <p:nvSpPr>
          <p:cNvPr id="5" name="Holder 5"/>
          <p:cNvSpPr>
            <a:spLocks noGrp="1"/>
          </p:cNvSpPr>
          <p:nvPr>
            <p:ph type="sldNum" sz="quarter" idx="7"/>
          </p:nvPr>
        </p:nvSpPr>
        <p:spPr>
          <a:xfrm>
            <a:off x="14474953" y="10517696"/>
            <a:ext cx="4623943" cy="565467"/>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2" name="Text Placeholder 27">
            <a:extLst>
              <a:ext uri="{FF2B5EF4-FFF2-40B4-BE49-F238E27FC236}">
                <a16:creationId xmlns:a16="http://schemas.microsoft.com/office/drawing/2014/main" id="{DF2591EA-0215-4345-9781-F038F43BCE1A}"/>
              </a:ext>
            </a:extLst>
          </p:cNvPr>
          <p:cNvSpPr>
            <a:spLocks noGrp="1"/>
          </p:cNvSpPr>
          <p:nvPr>
            <p:ph type="body" sz="quarter" idx="16"/>
          </p:nvPr>
        </p:nvSpPr>
        <p:spPr>
          <a:xfrm>
            <a:off x="1141414" y="2789967"/>
            <a:ext cx="17957482" cy="838200"/>
          </a:xfrm>
          <a:prstGeom prst="rect">
            <a:avLst/>
          </a:prstGeom>
        </p:spPr>
        <p:txBody>
          <a:bodyPr/>
          <a:lstStyle>
            <a:lvl1pPr>
              <a:defRPr sz="4500" b="1" i="0">
                <a:solidFill>
                  <a:srgbClr val="2C303C"/>
                </a:solidFill>
                <a:latin typeface="Utopia Std" panose="02040603060506020204" pitchFamily="18" charset="77"/>
              </a:defRPr>
            </a:lvl1pPr>
          </a:lstStyle>
          <a:p>
            <a:pPr lvl="0"/>
            <a:r>
              <a:rPr lang="en-US"/>
              <a:t>Edit Master text styles</a:t>
            </a:r>
          </a:p>
        </p:txBody>
      </p:sp>
      <p:sp>
        <p:nvSpPr>
          <p:cNvPr id="14" name="Text Placeholder 25">
            <a:extLst>
              <a:ext uri="{FF2B5EF4-FFF2-40B4-BE49-F238E27FC236}">
                <a16:creationId xmlns:a16="http://schemas.microsoft.com/office/drawing/2014/main" id="{2F5F7DAB-A964-C441-8B6E-A5C986337054}"/>
              </a:ext>
            </a:extLst>
          </p:cNvPr>
          <p:cNvSpPr>
            <a:spLocks noGrp="1"/>
          </p:cNvSpPr>
          <p:nvPr>
            <p:ph type="body" sz="quarter" idx="15"/>
          </p:nvPr>
        </p:nvSpPr>
        <p:spPr>
          <a:xfrm>
            <a:off x="1136650" y="549275"/>
            <a:ext cx="17962246" cy="1918780"/>
          </a:xfrm>
          <a:prstGeom prst="rect">
            <a:avLst/>
          </a:prstGeom>
        </p:spPr>
        <p:txBody>
          <a:bodyPr/>
          <a:lstStyle>
            <a:lvl1pPr>
              <a:defRPr sz="12000" b="0" i="0" spc="100" baseline="0">
                <a:solidFill>
                  <a:srgbClr val="B91000"/>
                </a:solidFill>
                <a:latin typeface="Utopia Std Black Headline" panose="02040603060506020204" pitchFamily="18" charset="77"/>
              </a:defRPr>
            </a:lvl1pPr>
            <a:lvl2pPr>
              <a:defRPr sz="9000">
                <a:latin typeface="Abolition" pitchFamily="2" charset="0"/>
              </a:defRPr>
            </a:lvl2pPr>
            <a:lvl3pPr>
              <a:defRPr sz="9000">
                <a:latin typeface="Abolition" pitchFamily="2" charset="0"/>
              </a:defRPr>
            </a:lvl3pPr>
            <a:lvl4pPr>
              <a:defRPr sz="9000">
                <a:latin typeface="Abolition" pitchFamily="2" charset="0"/>
              </a:defRPr>
            </a:lvl4pPr>
            <a:lvl5pPr>
              <a:defRPr sz="9000">
                <a:latin typeface="Abolition" pitchFamily="2" charset="0"/>
              </a:defRPr>
            </a:lvl5pPr>
          </a:lstStyle>
          <a:p>
            <a:pPr lvl="0"/>
            <a:r>
              <a:rPr lang="en-US"/>
              <a:t>Edit Master text styles</a:t>
            </a:r>
          </a:p>
        </p:txBody>
      </p:sp>
      <p:sp>
        <p:nvSpPr>
          <p:cNvPr id="9" name="Text Placeholder 27">
            <a:extLst>
              <a:ext uri="{FF2B5EF4-FFF2-40B4-BE49-F238E27FC236}">
                <a16:creationId xmlns:a16="http://schemas.microsoft.com/office/drawing/2014/main" id="{59DAB530-BF39-2B44-90A8-663DF75AD36B}"/>
              </a:ext>
            </a:extLst>
          </p:cNvPr>
          <p:cNvSpPr>
            <a:spLocks noGrp="1"/>
          </p:cNvSpPr>
          <p:nvPr>
            <p:ph type="body" sz="quarter" idx="17"/>
          </p:nvPr>
        </p:nvSpPr>
        <p:spPr>
          <a:xfrm>
            <a:off x="1141414" y="3856767"/>
            <a:ext cx="17957482" cy="5912708"/>
          </a:xfrm>
          <a:prstGeom prst="rect">
            <a:avLst/>
          </a:prstGeom>
        </p:spPr>
        <p:txBody>
          <a:bodyPr/>
          <a:lstStyle>
            <a:lvl1pPr marL="685800" marR="0" indent="-685800" defTabSz="914400" eaLnBrk="1" fontAlgn="auto" latinLnBrk="0" hangingPunct="1">
              <a:lnSpc>
                <a:spcPct val="100000"/>
              </a:lnSpc>
              <a:spcBef>
                <a:spcPts val="0"/>
              </a:spcBef>
              <a:spcAft>
                <a:spcPts val="0"/>
              </a:spcAft>
              <a:buClrTx/>
              <a:buSzTx/>
              <a:buFont typeface="Arial" panose="020B0604020202020204" pitchFamily="34" charset="0"/>
              <a:buChar char="•"/>
              <a:tabLst/>
              <a:defRPr sz="4500" b="0" i="0">
                <a:solidFill>
                  <a:srgbClr val="2C303C"/>
                </a:solidFill>
                <a:latin typeface="Agenda-Light" panose="02000603040000020004" pitchFamily="2" charset="0"/>
              </a:defRPr>
            </a:lvl1pPr>
            <a:lvl2pPr marL="1028700" indent="-571500">
              <a:buFont typeface="Arial" panose="020B0604020202020204" pitchFamily="34" charset="0"/>
              <a:buChar char="•"/>
              <a:defRPr sz="3600">
                <a:latin typeface="Agenda-Light" panose="02000603040000020004" pitchFamily="2" charset="0"/>
              </a:defRPr>
            </a:lvl2pPr>
            <a:lvl3pPr marL="1485900" indent="-571500">
              <a:buFont typeface="Arial" panose="020B0604020202020204" pitchFamily="34" charset="0"/>
              <a:buChar char="•"/>
              <a:defRPr sz="3600">
                <a:latin typeface="Agenda-Light" panose="02000603040000020004" pitchFamily="2" charset="0"/>
              </a:defRPr>
            </a:lvl3pPr>
            <a:lvl4pPr marL="1943100" indent="-571500">
              <a:buFont typeface="Arial" panose="020B0604020202020204" pitchFamily="34" charset="0"/>
              <a:buChar char="•"/>
              <a:defRPr sz="3600">
                <a:latin typeface="Agenda-Light" panose="02000603040000020004" pitchFamily="2" charset="0"/>
              </a:defRPr>
            </a:lvl4pPr>
            <a:lvl5pPr marL="2400300" indent="-571500">
              <a:buFont typeface="Arial" panose="020B0604020202020204" pitchFamily="34" charset="0"/>
              <a:buChar char="•"/>
              <a:defRPr sz="3600">
                <a:latin typeface="Agenda-Light" panose="02000603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8945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and object">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ftr" sz="quarter" idx="5"/>
          </p:nvPr>
        </p:nvSpPr>
        <p:spPr>
          <a:xfrm>
            <a:off x="6835394" y="10517696"/>
            <a:ext cx="6433312" cy="565467"/>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1005205" y="10517696"/>
            <a:ext cx="4623943" cy="565467"/>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12/3/25</a:t>
            </a:fld>
            <a:endParaRPr lang="en-US"/>
          </a:p>
        </p:txBody>
      </p:sp>
      <p:sp>
        <p:nvSpPr>
          <p:cNvPr id="5" name="Holder 5"/>
          <p:cNvSpPr>
            <a:spLocks noGrp="1"/>
          </p:cNvSpPr>
          <p:nvPr>
            <p:ph type="sldNum" sz="quarter" idx="7"/>
          </p:nvPr>
        </p:nvSpPr>
        <p:spPr>
          <a:xfrm>
            <a:off x="14474953" y="10517696"/>
            <a:ext cx="4623943" cy="565467"/>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44" name="Text Placeholder 27">
            <a:extLst>
              <a:ext uri="{FF2B5EF4-FFF2-40B4-BE49-F238E27FC236}">
                <a16:creationId xmlns:a16="http://schemas.microsoft.com/office/drawing/2014/main" id="{E43F8427-3D0B-BD49-9CAA-BB5EFEE8FBD5}"/>
              </a:ext>
            </a:extLst>
          </p:cNvPr>
          <p:cNvSpPr>
            <a:spLocks noGrp="1"/>
          </p:cNvSpPr>
          <p:nvPr>
            <p:ph type="body" sz="quarter" idx="16"/>
          </p:nvPr>
        </p:nvSpPr>
        <p:spPr>
          <a:xfrm>
            <a:off x="1141414" y="2759076"/>
            <a:ext cx="8758237" cy="838200"/>
          </a:xfrm>
          <a:prstGeom prst="rect">
            <a:avLst/>
          </a:prstGeom>
        </p:spPr>
        <p:txBody>
          <a:bodyPr/>
          <a:lstStyle>
            <a:lvl1pPr>
              <a:defRPr sz="4500" b="1" i="0">
                <a:solidFill>
                  <a:srgbClr val="2C303C"/>
                </a:solidFill>
                <a:latin typeface="Utopia Std" panose="02040603060506020204" pitchFamily="18" charset="77"/>
              </a:defRPr>
            </a:lvl1pPr>
          </a:lstStyle>
          <a:p>
            <a:pPr lvl="0"/>
            <a:r>
              <a:rPr lang="en-US"/>
              <a:t>Edit Master text styles</a:t>
            </a:r>
          </a:p>
        </p:txBody>
      </p:sp>
      <p:sp>
        <p:nvSpPr>
          <p:cNvPr id="46" name="Text Placeholder 25">
            <a:extLst>
              <a:ext uri="{FF2B5EF4-FFF2-40B4-BE49-F238E27FC236}">
                <a16:creationId xmlns:a16="http://schemas.microsoft.com/office/drawing/2014/main" id="{FB953317-2B06-8344-B10B-6E11ABB5F034}"/>
              </a:ext>
            </a:extLst>
          </p:cNvPr>
          <p:cNvSpPr>
            <a:spLocks noGrp="1"/>
          </p:cNvSpPr>
          <p:nvPr>
            <p:ph type="body" sz="quarter" idx="15"/>
          </p:nvPr>
        </p:nvSpPr>
        <p:spPr>
          <a:xfrm>
            <a:off x="1136650" y="549275"/>
            <a:ext cx="17962246" cy="1981201"/>
          </a:xfrm>
          <a:prstGeom prst="rect">
            <a:avLst/>
          </a:prstGeom>
        </p:spPr>
        <p:txBody>
          <a:bodyPr/>
          <a:lstStyle>
            <a:lvl1pPr>
              <a:defRPr sz="12000" b="0" i="0" spc="100" baseline="0">
                <a:solidFill>
                  <a:srgbClr val="B91000"/>
                </a:solidFill>
                <a:latin typeface="Utopia Std Black Headline" panose="02040603060506020204" pitchFamily="18" charset="77"/>
              </a:defRPr>
            </a:lvl1pPr>
            <a:lvl2pPr>
              <a:defRPr sz="9000">
                <a:latin typeface="Abolition" pitchFamily="2" charset="0"/>
              </a:defRPr>
            </a:lvl2pPr>
            <a:lvl3pPr>
              <a:defRPr sz="9000">
                <a:latin typeface="Abolition" pitchFamily="2" charset="0"/>
              </a:defRPr>
            </a:lvl3pPr>
            <a:lvl4pPr>
              <a:defRPr sz="9000">
                <a:latin typeface="Abolition" pitchFamily="2" charset="0"/>
              </a:defRPr>
            </a:lvl4pPr>
            <a:lvl5pPr>
              <a:defRPr sz="9000">
                <a:latin typeface="Abolition" pitchFamily="2" charset="0"/>
              </a:defRPr>
            </a:lvl5pPr>
          </a:lstStyle>
          <a:p>
            <a:pPr lvl="0"/>
            <a:r>
              <a:rPr lang="en-US"/>
              <a:t>Edit Master text styles</a:t>
            </a:r>
          </a:p>
        </p:txBody>
      </p:sp>
      <p:sp>
        <p:nvSpPr>
          <p:cNvPr id="9" name="Text Placeholder 27">
            <a:extLst>
              <a:ext uri="{FF2B5EF4-FFF2-40B4-BE49-F238E27FC236}">
                <a16:creationId xmlns:a16="http://schemas.microsoft.com/office/drawing/2014/main" id="{3D8011A4-1583-6C49-AA84-10A93BC6868A}"/>
              </a:ext>
            </a:extLst>
          </p:cNvPr>
          <p:cNvSpPr>
            <a:spLocks noGrp="1"/>
          </p:cNvSpPr>
          <p:nvPr>
            <p:ph type="body" sz="quarter" idx="17"/>
          </p:nvPr>
        </p:nvSpPr>
        <p:spPr>
          <a:xfrm>
            <a:off x="1141415" y="3825876"/>
            <a:ext cx="8758236" cy="5029200"/>
          </a:xfrm>
          <a:prstGeom prst="rect">
            <a:avLst/>
          </a:prstGeom>
        </p:spPr>
        <p:txBody>
          <a:bodyPr/>
          <a:lstStyle>
            <a:lvl1pPr marL="685800" marR="0" indent="-685800" defTabSz="914400" eaLnBrk="1" fontAlgn="auto" latinLnBrk="0" hangingPunct="1">
              <a:lnSpc>
                <a:spcPct val="100000"/>
              </a:lnSpc>
              <a:spcBef>
                <a:spcPts val="0"/>
              </a:spcBef>
              <a:spcAft>
                <a:spcPts val="0"/>
              </a:spcAft>
              <a:buClrTx/>
              <a:buSzTx/>
              <a:buFont typeface="Arial" panose="020B0604020202020204" pitchFamily="34" charset="0"/>
              <a:buChar char="•"/>
              <a:tabLst/>
              <a:defRPr sz="4500" b="0" i="0">
                <a:solidFill>
                  <a:srgbClr val="2C303C"/>
                </a:solidFill>
                <a:latin typeface="Agenda-Light" panose="02000603040000020004" pitchFamily="2" charset="0"/>
              </a:defRPr>
            </a:lvl1pPr>
            <a:lvl2pPr marL="1028700" indent="-571500">
              <a:buFont typeface="Arial" panose="020B0604020202020204" pitchFamily="34" charset="0"/>
              <a:buChar char="•"/>
              <a:defRPr sz="3600">
                <a:latin typeface="Agenda-Light" panose="02000603040000020004" pitchFamily="2" charset="0"/>
              </a:defRPr>
            </a:lvl2pPr>
            <a:lvl3pPr marL="1485900" indent="-571500">
              <a:buFont typeface="Arial" panose="020B0604020202020204" pitchFamily="34" charset="0"/>
              <a:buChar char="•"/>
              <a:defRPr sz="3600">
                <a:latin typeface="Agenda-Light" panose="02000603040000020004" pitchFamily="2" charset="0"/>
              </a:defRPr>
            </a:lvl3pPr>
            <a:lvl4pPr marL="1943100" indent="-571500">
              <a:buFont typeface="Arial" panose="020B0604020202020204" pitchFamily="34" charset="0"/>
              <a:buChar char="•"/>
              <a:defRPr sz="3600">
                <a:latin typeface="Agenda-Light" panose="02000603040000020004" pitchFamily="2" charset="0"/>
              </a:defRPr>
            </a:lvl4pPr>
            <a:lvl5pPr marL="2400300" indent="-571500">
              <a:buFont typeface="Arial" panose="020B0604020202020204" pitchFamily="34" charset="0"/>
              <a:buChar char="•"/>
              <a:defRPr sz="3600">
                <a:latin typeface="Agenda-Light" panose="02000603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5996C7BD-8785-E943-A457-6E45DB487083}"/>
              </a:ext>
            </a:extLst>
          </p:cNvPr>
          <p:cNvSpPr>
            <a:spLocks noGrp="1"/>
          </p:cNvSpPr>
          <p:nvPr>
            <p:ph sz="quarter" idx="18"/>
          </p:nvPr>
        </p:nvSpPr>
        <p:spPr>
          <a:xfrm>
            <a:off x="10509250" y="2835276"/>
            <a:ext cx="8589963" cy="6096000"/>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a:lvl1pPr>
          </a:lstStyle>
          <a:p>
            <a:pPr lvl="0"/>
            <a:r>
              <a:rPr lang="en-US"/>
              <a:t>Edit Master text styles</a:t>
            </a:r>
          </a:p>
        </p:txBody>
      </p:sp>
    </p:spTree>
    <p:extLst>
      <p:ext uri="{BB962C8B-B14F-4D97-AF65-F5344CB8AC3E}">
        <p14:creationId xmlns:p14="http://schemas.microsoft.com/office/powerpoint/2010/main" val="1798952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Lists">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ftr" sz="quarter" idx="5"/>
          </p:nvPr>
        </p:nvSpPr>
        <p:spPr>
          <a:xfrm>
            <a:off x="6835394" y="10517696"/>
            <a:ext cx="6433312" cy="565467"/>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1005205" y="10517696"/>
            <a:ext cx="4623943" cy="565467"/>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12/3/25</a:t>
            </a:fld>
            <a:endParaRPr lang="en-US"/>
          </a:p>
        </p:txBody>
      </p:sp>
      <p:sp>
        <p:nvSpPr>
          <p:cNvPr id="5" name="Holder 5"/>
          <p:cNvSpPr>
            <a:spLocks noGrp="1"/>
          </p:cNvSpPr>
          <p:nvPr>
            <p:ph type="sldNum" sz="quarter" idx="7"/>
          </p:nvPr>
        </p:nvSpPr>
        <p:spPr>
          <a:xfrm>
            <a:off x="14474953" y="10517696"/>
            <a:ext cx="4623943" cy="565467"/>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44" name="Text Placeholder 27">
            <a:extLst>
              <a:ext uri="{FF2B5EF4-FFF2-40B4-BE49-F238E27FC236}">
                <a16:creationId xmlns:a16="http://schemas.microsoft.com/office/drawing/2014/main" id="{E43F8427-3D0B-BD49-9CAA-BB5EFEE8FBD5}"/>
              </a:ext>
            </a:extLst>
          </p:cNvPr>
          <p:cNvSpPr>
            <a:spLocks noGrp="1"/>
          </p:cNvSpPr>
          <p:nvPr>
            <p:ph type="body" sz="quarter" idx="16"/>
          </p:nvPr>
        </p:nvSpPr>
        <p:spPr>
          <a:xfrm>
            <a:off x="1141414" y="2759076"/>
            <a:ext cx="8758237" cy="838200"/>
          </a:xfrm>
          <a:prstGeom prst="rect">
            <a:avLst/>
          </a:prstGeom>
        </p:spPr>
        <p:txBody>
          <a:bodyPr/>
          <a:lstStyle>
            <a:lvl1pPr>
              <a:defRPr sz="4500" b="1" i="0">
                <a:solidFill>
                  <a:srgbClr val="2C303C"/>
                </a:solidFill>
                <a:latin typeface="Utopia Std" panose="02040603060506020204" pitchFamily="18" charset="77"/>
              </a:defRPr>
            </a:lvl1pPr>
          </a:lstStyle>
          <a:p>
            <a:pPr lvl="0"/>
            <a:r>
              <a:rPr lang="en-US"/>
              <a:t>Edit Master text styles</a:t>
            </a:r>
          </a:p>
        </p:txBody>
      </p:sp>
      <p:sp>
        <p:nvSpPr>
          <p:cNvPr id="46" name="Text Placeholder 25">
            <a:extLst>
              <a:ext uri="{FF2B5EF4-FFF2-40B4-BE49-F238E27FC236}">
                <a16:creationId xmlns:a16="http://schemas.microsoft.com/office/drawing/2014/main" id="{FB953317-2B06-8344-B10B-6E11ABB5F034}"/>
              </a:ext>
            </a:extLst>
          </p:cNvPr>
          <p:cNvSpPr>
            <a:spLocks noGrp="1"/>
          </p:cNvSpPr>
          <p:nvPr>
            <p:ph type="body" sz="quarter" idx="15"/>
          </p:nvPr>
        </p:nvSpPr>
        <p:spPr>
          <a:xfrm>
            <a:off x="1136650" y="549275"/>
            <a:ext cx="17962246" cy="1981201"/>
          </a:xfrm>
          <a:prstGeom prst="rect">
            <a:avLst/>
          </a:prstGeom>
        </p:spPr>
        <p:txBody>
          <a:bodyPr/>
          <a:lstStyle>
            <a:lvl1pPr>
              <a:defRPr sz="12000" b="0" i="0" spc="100" baseline="0">
                <a:solidFill>
                  <a:srgbClr val="B91000"/>
                </a:solidFill>
                <a:latin typeface="Utopia Std Black Headline" panose="02040603060506020204" pitchFamily="18" charset="77"/>
              </a:defRPr>
            </a:lvl1pPr>
            <a:lvl2pPr>
              <a:defRPr sz="9000">
                <a:latin typeface="Abolition" pitchFamily="2" charset="0"/>
              </a:defRPr>
            </a:lvl2pPr>
            <a:lvl3pPr>
              <a:defRPr sz="9000">
                <a:latin typeface="Abolition" pitchFamily="2" charset="0"/>
              </a:defRPr>
            </a:lvl3pPr>
            <a:lvl4pPr>
              <a:defRPr sz="9000">
                <a:latin typeface="Abolition" pitchFamily="2" charset="0"/>
              </a:defRPr>
            </a:lvl4pPr>
            <a:lvl5pPr>
              <a:defRPr sz="9000">
                <a:latin typeface="Abolition" pitchFamily="2" charset="0"/>
              </a:defRPr>
            </a:lvl5pPr>
          </a:lstStyle>
          <a:p>
            <a:pPr lvl="0"/>
            <a:r>
              <a:rPr lang="en-US"/>
              <a:t>Edit Master text styles</a:t>
            </a:r>
          </a:p>
        </p:txBody>
      </p:sp>
      <p:sp>
        <p:nvSpPr>
          <p:cNvPr id="9" name="Text Placeholder 27">
            <a:extLst>
              <a:ext uri="{FF2B5EF4-FFF2-40B4-BE49-F238E27FC236}">
                <a16:creationId xmlns:a16="http://schemas.microsoft.com/office/drawing/2014/main" id="{3D8011A4-1583-6C49-AA84-10A93BC6868A}"/>
              </a:ext>
            </a:extLst>
          </p:cNvPr>
          <p:cNvSpPr>
            <a:spLocks noGrp="1"/>
          </p:cNvSpPr>
          <p:nvPr>
            <p:ph type="body" sz="quarter" idx="17"/>
          </p:nvPr>
        </p:nvSpPr>
        <p:spPr>
          <a:xfrm>
            <a:off x="1141415" y="3825876"/>
            <a:ext cx="8758236" cy="5029200"/>
          </a:xfrm>
          <a:prstGeom prst="rect">
            <a:avLst/>
          </a:prstGeom>
        </p:spPr>
        <p:txBody>
          <a:bodyPr/>
          <a:lstStyle>
            <a:lvl1pPr marL="685800" marR="0" indent="-685800" defTabSz="914400" eaLnBrk="1" fontAlgn="auto" latinLnBrk="0" hangingPunct="1">
              <a:lnSpc>
                <a:spcPct val="100000"/>
              </a:lnSpc>
              <a:spcBef>
                <a:spcPts val="0"/>
              </a:spcBef>
              <a:spcAft>
                <a:spcPts val="0"/>
              </a:spcAft>
              <a:buClrTx/>
              <a:buSzTx/>
              <a:buFont typeface="Arial" panose="020B0604020202020204" pitchFamily="34" charset="0"/>
              <a:buChar char="•"/>
              <a:tabLst/>
              <a:defRPr sz="4500" b="0" i="0">
                <a:solidFill>
                  <a:srgbClr val="2C303C"/>
                </a:solidFill>
                <a:latin typeface="Agenda-Light" panose="02000603040000020004" pitchFamily="2" charset="0"/>
              </a:defRPr>
            </a:lvl1pPr>
            <a:lvl2pPr marL="1028700" indent="-571500">
              <a:buFont typeface="Arial" panose="020B0604020202020204" pitchFamily="34" charset="0"/>
              <a:buChar char="•"/>
              <a:defRPr sz="3600">
                <a:latin typeface="Agenda-Light" panose="02000603040000020004" pitchFamily="2" charset="0"/>
              </a:defRPr>
            </a:lvl2pPr>
            <a:lvl3pPr marL="1485900" indent="-571500">
              <a:buFont typeface="Arial" panose="020B0604020202020204" pitchFamily="34" charset="0"/>
              <a:buChar char="•"/>
              <a:defRPr sz="3600">
                <a:latin typeface="Agenda-Light" panose="02000603040000020004" pitchFamily="2" charset="0"/>
              </a:defRPr>
            </a:lvl3pPr>
            <a:lvl4pPr marL="1943100" indent="-571500">
              <a:buFont typeface="Arial" panose="020B0604020202020204" pitchFamily="34" charset="0"/>
              <a:buChar char="•"/>
              <a:defRPr sz="3600">
                <a:latin typeface="Agenda-Light" panose="02000603040000020004" pitchFamily="2" charset="0"/>
              </a:defRPr>
            </a:lvl4pPr>
            <a:lvl5pPr marL="2400300" indent="-571500">
              <a:buFont typeface="Arial" panose="020B0604020202020204" pitchFamily="34" charset="0"/>
              <a:buChar char="•"/>
              <a:defRPr sz="3600">
                <a:latin typeface="Agenda-Light" panose="02000603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7">
            <a:extLst>
              <a:ext uri="{FF2B5EF4-FFF2-40B4-BE49-F238E27FC236}">
                <a16:creationId xmlns:a16="http://schemas.microsoft.com/office/drawing/2014/main" id="{48273F98-7281-6846-AE6C-ABE7B6AFD102}"/>
              </a:ext>
            </a:extLst>
          </p:cNvPr>
          <p:cNvSpPr>
            <a:spLocks noGrp="1"/>
          </p:cNvSpPr>
          <p:nvPr>
            <p:ph type="body" sz="quarter" idx="18"/>
          </p:nvPr>
        </p:nvSpPr>
        <p:spPr>
          <a:xfrm>
            <a:off x="10509249" y="2759076"/>
            <a:ext cx="8619285" cy="838200"/>
          </a:xfrm>
          <a:prstGeom prst="rect">
            <a:avLst/>
          </a:prstGeom>
        </p:spPr>
        <p:txBody>
          <a:bodyPr/>
          <a:lstStyle>
            <a:lvl1pPr>
              <a:defRPr sz="4500" b="1" i="0">
                <a:solidFill>
                  <a:srgbClr val="2C303C"/>
                </a:solidFill>
                <a:latin typeface="Utopia Std" panose="02040603060506020204" pitchFamily="18" charset="77"/>
              </a:defRPr>
            </a:lvl1pPr>
          </a:lstStyle>
          <a:p>
            <a:pPr lvl="0"/>
            <a:r>
              <a:rPr lang="en-US"/>
              <a:t>Edit Master text styles</a:t>
            </a:r>
          </a:p>
        </p:txBody>
      </p:sp>
      <p:sp>
        <p:nvSpPr>
          <p:cNvPr id="13" name="Text Placeholder 27">
            <a:extLst>
              <a:ext uri="{FF2B5EF4-FFF2-40B4-BE49-F238E27FC236}">
                <a16:creationId xmlns:a16="http://schemas.microsoft.com/office/drawing/2014/main" id="{DAB0D497-CF5B-AC4A-96BE-0ECA06A60764}"/>
              </a:ext>
            </a:extLst>
          </p:cNvPr>
          <p:cNvSpPr>
            <a:spLocks noGrp="1"/>
          </p:cNvSpPr>
          <p:nvPr>
            <p:ph type="body" sz="quarter" idx="19"/>
          </p:nvPr>
        </p:nvSpPr>
        <p:spPr>
          <a:xfrm>
            <a:off x="10509250" y="3825876"/>
            <a:ext cx="8619284" cy="5029200"/>
          </a:xfrm>
          <a:prstGeom prst="rect">
            <a:avLst/>
          </a:prstGeom>
        </p:spPr>
        <p:txBody>
          <a:bodyPr/>
          <a:lstStyle>
            <a:lvl1pPr marL="685800" marR="0" indent="-685800" defTabSz="914400" eaLnBrk="1" fontAlgn="auto" latinLnBrk="0" hangingPunct="1">
              <a:lnSpc>
                <a:spcPct val="100000"/>
              </a:lnSpc>
              <a:spcBef>
                <a:spcPts val="0"/>
              </a:spcBef>
              <a:spcAft>
                <a:spcPts val="0"/>
              </a:spcAft>
              <a:buClrTx/>
              <a:buSzTx/>
              <a:buFont typeface="Arial" panose="020B0604020202020204" pitchFamily="34" charset="0"/>
              <a:buChar char="•"/>
              <a:tabLst/>
              <a:defRPr sz="4500" b="0" i="0">
                <a:solidFill>
                  <a:srgbClr val="2C303C"/>
                </a:solidFill>
                <a:latin typeface="Agenda-Light" panose="02000603040000020004" pitchFamily="2" charset="0"/>
              </a:defRPr>
            </a:lvl1pPr>
            <a:lvl2pPr marL="1028700" indent="-571500">
              <a:buFont typeface="Arial" panose="020B0604020202020204" pitchFamily="34" charset="0"/>
              <a:buChar char="•"/>
              <a:defRPr sz="3600">
                <a:latin typeface="Agenda-Light" panose="02000603040000020004" pitchFamily="2" charset="0"/>
              </a:defRPr>
            </a:lvl2pPr>
            <a:lvl3pPr marL="1485900" indent="-571500">
              <a:buFont typeface="Arial" panose="020B0604020202020204" pitchFamily="34" charset="0"/>
              <a:buChar char="•"/>
              <a:defRPr sz="3600">
                <a:latin typeface="Agenda-Light" panose="02000603040000020004" pitchFamily="2" charset="0"/>
              </a:defRPr>
            </a:lvl3pPr>
            <a:lvl4pPr marL="1943100" indent="-571500">
              <a:buFont typeface="Arial" panose="020B0604020202020204" pitchFamily="34" charset="0"/>
              <a:buChar char="•"/>
              <a:defRPr sz="3600">
                <a:latin typeface="Agenda-Light" panose="02000603040000020004" pitchFamily="2" charset="0"/>
              </a:defRPr>
            </a:lvl4pPr>
            <a:lvl5pPr marL="2400300" indent="-571500">
              <a:buFont typeface="Arial" panose="020B0604020202020204" pitchFamily="34" charset="0"/>
              <a:buChar char="•"/>
              <a:defRPr sz="3600">
                <a:latin typeface="Agenda-Light" panose="02000603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335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6835394" y="10517696"/>
            <a:ext cx="6433312" cy="565467"/>
          </a:xfrm>
          <a:prstGeom prst="rect">
            <a:avLst/>
          </a:prstGeom>
        </p:spPr>
        <p:txBody>
          <a:bodyPr lIns="0" tIns="0" rIns="0" bIns="0"/>
          <a:lstStyle>
            <a:lvl1pPr algn="ctr">
              <a:defRPr>
                <a:solidFill>
                  <a:srgbClr val="2C303C"/>
                </a:solidFill>
              </a:defRPr>
            </a:lvl1pPr>
          </a:lstStyle>
          <a:p>
            <a:endParaRPr lang="en-US"/>
          </a:p>
        </p:txBody>
      </p:sp>
      <p:sp>
        <p:nvSpPr>
          <p:cNvPr id="5" name="Holder 5"/>
          <p:cNvSpPr>
            <a:spLocks noGrp="1"/>
          </p:cNvSpPr>
          <p:nvPr>
            <p:ph type="dt" sz="half" idx="6"/>
          </p:nvPr>
        </p:nvSpPr>
        <p:spPr>
          <a:xfrm>
            <a:off x="1005205" y="10517696"/>
            <a:ext cx="4623943" cy="565467"/>
          </a:xfrm>
          <a:prstGeom prst="rect">
            <a:avLst/>
          </a:prstGeom>
        </p:spPr>
        <p:txBody>
          <a:bodyPr lIns="0" tIns="0" rIns="0" bIns="0"/>
          <a:lstStyle>
            <a:lvl1pPr algn="l">
              <a:defRPr>
                <a:solidFill>
                  <a:srgbClr val="2C303C"/>
                </a:solidFill>
              </a:defRPr>
            </a:lvl1pPr>
          </a:lstStyle>
          <a:p>
            <a:fld id="{1D8BD707-D9CF-40AE-B4C6-C98DA3205C09}" type="datetimeFigureOut">
              <a:rPr lang="en-US" smtClean="0"/>
              <a:pPr/>
              <a:t>12/3/25</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lIns="0" tIns="0" rIns="0" bIns="0"/>
          <a:lstStyle>
            <a:lvl1pPr algn="r">
              <a:defRPr>
                <a:solidFill>
                  <a:srgbClr val="2C303C"/>
                </a:solidFill>
              </a:defRPr>
            </a:lvl1pPr>
          </a:lstStyle>
          <a:p>
            <a:fld id="{B6F15528-21DE-4FAA-801E-634DDDAF4B2B}" type="slidenum">
              <a:rPr lang="en-US" smtClean="0"/>
              <a:pPr/>
              <a:t>‹#›</a:t>
            </a:fld>
            <a:endParaRPr lang="en-US"/>
          </a:p>
        </p:txBody>
      </p:sp>
      <p:sp>
        <p:nvSpPr>
          <p:cNvPr id="24" name="Text Placeholder 21">
            <a:extLst>
              <a:ext uri="{FF2B5EF4-FFF2-40B4-BE49-F238E27FC236}">
                <a16:creationId xmlns:a16="http://schemas.microsoft.com/office/drawing/2014/main" id="{3D29C538-8819-334D-A481-1D8ABD91D8C4}"/>
              </a:ext>
            </a:extLst>
          </p:cNvPr>
          <p:cNvSpPr txBox="1">
            <a:spLocks/>
          </p:cNvSpPr>
          <p:nvPr userDrawn="1"/>
        </p:nvSpPr>
        <p:spPr>
          <a:xfrm>
            <a:off x="1141502" y="1923643"/>
            <a:ext cx="13333412" cy="4048572"/>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2800" kern="0" dirty="0">
              <a:solidFill>
                <a:srgbClr val="2C303C"/>
              </a:solidFill>
              <a:latin typeface="Agenda Regular" panose="02000603040000020004" pitchFamily="2" charset="77"/>
            </a:endParaRPr>
          </a:p>
        </p:txBody>
      </p:sp>
      <p:sp>
        <p:nvSpPr>
          <p:cNvPr id="27" name="Text Placeholder 26">
            <a:extLst>
              <a:ext uri="{FF2B5EF4-FFF2-40B4-BE49-F238E27FC236}">
                <a16:creationId xmlns:a16="http://schemas.microsoft.com/office/drawing/2014/main" id="{B4350340-C069-EC44-80AF-3C380D8C6D02}"/>
              </a:ext>
            </a:extLst>
          </p:cNvPr>
          <p:cNvSpPr>
            <a:spLocks noGrp="1"/>
          </p:cNvSpPr>
          <p:nvPr>
            <p:ph type="body" sz="quarter" idx="13" hasCustomPrompt="1"/>
          </p:nvPr>
        </p:nvSpPr>
        <p:spPr>
          <a:xfrm>
            <a:off x="1171595" y="1923643"/>
            <a:ext cx="11734800" cy="3515575"/>
          </a:xfrm>
          <a:prstGeom prst="rect">
            <a:avLst/>
          </a:prstGeom>
        </p:spPr>
        <p:txBody>
          <a:bodyPr/>
          <a:lstStyle>
            <a:lvl1pPr>
              <a:defRPr sz="9000" b="0" i="0" spc="100" baseline="0">
                <a:solidFill>
                  <a:srgbClr val="2C303C"/>
                </a:solidFill>
                <a:latin typeface="Utopia Std Black Headline" panose="02040603060506020204" pitchFamily="18" charset="77"/>
              </a:defRPr>
            </a:lvl1pPr>
            <a:lvl2pPr>
              <a:defRPr sz="9000">
                <a:latin typeface="Abolition" pitchFamily="2" charset="0"/>
              </a:defRPr>
            </a:lvl2pPr>
            <a:lvl3pPr>
              <a:defRPr sz="9000">
                <a:latin typeface="Abolition" pitchFamily="2" charset="0"/>
              </a:defRPr>
            </a:lvl3pPr>
            <a:lvl4pPr>
              <a:defRPr sz="9000">
                <a:latin typeface="Abolition" pitchFamily="2" charset="0"/>
              </a:defRPr>
            </a:lvl4pPr>
            <a:lvl5pPr>
              <a:defRPr sz="9000">
                <a:latin typeface="Abolition" pitchFamily="2" charset="0"/>
              </a:defRPr>
            </a:lvl5pPr>
          </a:lstStyle>
          <a:p>
            <a:pPr lvl="0"/>
            <a:r>
              <a:rPr lang="en-US" dirty="0"/>
              <a:t>Click to edit.</a:t>
            </a:r>
          </a:p>
        </p:txBody>
      </p:sp>
      <p:sp>
        <p:nvSpPr>
          <p:cNvPr id="29" name="Text Placeholder 28">
            <a:extLst>
              <a:ext uri="{FF2B5EF4-FFF2-40B4-BE49-F238E27FC236}">
                <a16:creationId xmlns:a16="http://schemas.microsoft.com/office/drawing/2014/main" id="{D8CF50EE-4782-E44F-B6F8-711076703148}"/>
              </a:ext>
            </a:extLst>
          </p:cNvPr>
          <p:cNvSpPr>
            <a:spLocks noGrp="1"/>
          </p:cNvSpPr>
          <p:nvPr>
            <p:ph type="body" sz="quarter" idx="14" hasCustomPrompt="1"/>
          </p:nvPr>
        </p:nvSpPr>
        <p:spPr>
          <a:xfrm>
            <a:off x="1141413" y="7331075"/>
            <a:ext cx="11882437" cy="2362200"/>
          </a:xfrm>
          <a:prstGeom prst="rect">
            <a:avLst/>
          </a:prstGeom>
        </p:spPr>
        <p:txBody>
          <a:bodyPr/>
          <a:lstStyle>
            <a:lvl1pPr>
              <a:defRPr sz="8000" b="1" i="1">
                <a:solidFill>
                  <a:srgbClr val="B91000"/>
                </a:solidFill>
                <a:latin typeface="Utopia Std Semibold" panose="02040603060506020204" pitchFamily="18" charset="77"/>
              </a:defRPr>
            </a:lvl1pPr>
          </a:lstStyle>
          <a:p>
            <a:pPr lvl="0"/>
            <a:r>
              <a:rPr lang="en-US" dirty="0"/>
              <a:t>CLICK TO ADD TEXT </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slide with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6A84DB-AD3B-A04B-82EA-A16AC5C5EB75}"/>
              </a:ext>
            </a:extLst>
          </p:cNvPr>
          <p:cNvSpPr/>
          <p:nvPr userDrawn="1"/>
        </p:nvSpPr>
        <p:spPr>
          <a:xfrm>
            <a:off x="146050" y="137018"/>
            <a:ext cx="19832896" cy="11048365"/>
          </a:xfrm>
          <a:prstGeom prst="rect">
            <a:avLst/>
          </a:prstGeom>
          <a:solidFill>
            <a:srgbClr val="B9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1">
            <a:extLst>
              <a:ext uri="{FF2B5EF4-FFF2-40B4-BE49-F238E27FC236}">
                <a16:creationId xmlns:a16="http://schemas.microsoft.com/office/drawing/2014/main" id="{4ECA7031-1C4B-F949-9A78-4B9E4C92CE19}"/>
              </a:ext>
            </a:extLst>
          </p:cNvPr>
          <p:cNvSpPr txBox="1">
            <a:spLocks/>
          </p:cNvSpPr>
          <p:nvPr userDrawn="1"/>
        </p:nvSpPr>
        <p:spPr>
          <a:xfrm>
            <a:off x="1840867" y="3521075"/>
            <a:ext cx="13333412" cy="4048572"/>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2800" kern="0" dirty="0">
              <a:solidFill>
                <a:schemeClr val="bg1"/>
              </a:solidFill>
              <a:latin typeface="Agenda Regular" panose="02000603040000020004" pitchFamily="2" charset="77"/>
            </a:endParaRPr>
          </a:p>
        </p:txBody>
      </p:sp>
      <p:grpSp>
        <p:nvGrpSpPr>
          <p:cNvPr id="18" name="Group 17">
            <a:extLst>
              <a:ext uri="{FF2B5EF4-FFF2-40B4-BE49-F238E27FC236}">
                <a16:creationId xmlns:a16="http://schemas.microsoft.com/office/drawing/2014/main" id="{15FD03AE-E28E-7B42-8CDC-91F7FE44F01D}"/>
              </a:ext>
            </a:extLst>
          </p:cNvPr>
          <p:cNvGrpSpPr/>
          <p:nvPr/>
        </p:nvGrpSpPr>
        <p:grpSpPr>
          <a:xfrm>
            <a:off x="6089650" y="4655668"/>
            <a:ext cx="6946524" cy="1761007"/>
            <a:chOff x="14056678" y="9480726"/>
            <a:chExt cx="2844430" cy="721089"/>
          </a:xfrm>
        </p:grpSpPr>
        <p:sp>
          <p:nvSpPr>
            <p:cNvPr id="24" name="object 7">
              <a:extLst>
                <a:ext uri="{FF2B5EF4-FFF2-40B4-BE49-F238E27FC236}">
                  <a16:creationId xmlns:a16="http://schemas.microsoft.com/office/drawing/2014/main" id="{A6F6004E-5277-7B4F-80C0-D87EE3D2277F}"/>
                </a:ext>
              </a:extLst>
            </p:cNvPr>
            <p:cNvSpPr/>
            <p:nvPr/>
          </p:nvSpPr>
          <p:spPr>
            <a:xfrm>
              <a:off x="15034479" y="9752423"/>
              <a:ext cx="229870" cy="337185"/>
            </a:xfrm>
            <a:custGeom>
              <a:avLst/>
              <a:gdLst/>
              <a:ahLst/>
              <a:cxnLst/>
              <a:rect l="l" t="t" r="r" b="b"/>
              <a:pathLst>
                <a:path w="229869" h="337184">
                  <a:moveTo>
                    <a:pt x="7518" y="28177"/>
                  </a:moveTo>
                  <a:lnTo>
                    <a:pt x="6889" y="30690"/>
                  </a:lnTo>
                  <a:lnTo>
                    <a:pt x="6889" y="31946"/>
                  </a:lnTo>
                  <a:lnTo>
                    <a:pt x="10020" y="33810"/>
                  </a:lnTo>
                  <a:lnTo>
                    <a:pt x="16282" y="35695"/>
                  </a:lnTo>
                  <a:lnTo>
                    <a:pt x="29349" y="42792"/>
                  </a:lnTo>
                  <a:lnTo>
                    <a:pt x="36718" y="56756"/>
                  </a:lnTo>
                  <a:lnTo>
                    <a:pt x="39977" y="77879"/>
                  </a:lnTo>
                  <a:lnTo>
                    <a:pt x="40710" y="106457"/>
                  </a:lnTo>
                  <a:lnTo>
                    <a:pt x="40710" y="256138"/>
                  </a:lnTo>
                  <a:lnTo>
                    <a:pt x="34837" y="309761"/>
                  </a:lnTo>
                  <a:lnTo>
                    <a:pt x="2502" y="332544"/>
                  </a:lnTo>
                  <a:lnTo>
                    <a:pt x="0" y="333790"/>
                  </a:lnTo>
                  <a:lnTo>
                    <a:pt x="0" y="336303"/>
                  </a:lnTo>
                  <a:lnTo>
                    <a:pt x="2502" y="336921"/>
                  </a:lnTo>
                  <a:lnTo>
                    <a:pt x="5633" y="336921"/>
                  </a:lnTo>
                  <a:lnTo>
                    <a:pt x="27866" y="335984"/>
                  </a:lnTo>
                  <a:lnTo>
                    <a:pt x="48436" y="335340"/>
                  </a:lnTo>
                  <a:lnTo>
                    <a:pt x="72647" y="335047"/>
                  </a:lnTo>
                  <a:lnTo>
                    <a:pt x="147178" y="335047"/>
                  </a:lnTo>
                  <a:lnTo>
                    <a:pt x="147178" y="333790"/>
                  </a:lnTo>
                  <a:lnTo>
                    <a:pt x="145294" y="332544"/>
                  </a:lnTo>
                  <a:lnTo>
                    <a:pt x="140906" y="331288"/>
                  </a:lnTo>
                  <a:lnTo>
                    <a:pt x="121591" y="322452"/>
                  </a:lnTo>
                  <a:lnTo>
                    <a:pt x="110847" y="306160"/>
                  </a:lnTo>
                  <a:lnTo>
                    <a:pt x="106209" y="283645"/>
                  </a:lnTo>
                  <a:lnTo>
                    <a:pt x="105211" y="256138"/>
                  </a:lnTo>
                  <a:lnTo>
                    <a:pt x="105211" y="140906"/>
                  </a:lnTo>
                  <a:lnTo>
                    <a:pt x="109486" y="110233"/>
                  </a:lnTo>
                  <a:lnTo>
                    <a:pt x="119293" y="87672"/>
                  </a:lnTo>
                  <a:lnTo>
                    <a:pt x="101452" y="87672"/>
                  </a:lnTo>
                  <a:lnTo>
                    <a:pt x="101452" y="28805"/>
                  </a:lnTo>
                  <a:lnTo>
                    <a:pt x="15653" y="28805"/>
                  </a:lnTo>
                  <a:lnTo>
                    <a:pt x="7518" y="28177"/>
                  </a:lnTo>
                  <a:close/>
                </a:path>
                <a:path w="229869" h="337184">
                  <a:moveTo>
                    <a:pt x="147178" y="335047"/>
                  </a:moveTo>
                  <a:lnTo>
                    <a:pt x="72647" y="335047"/>
                  </a:lnTo>
                  <a:lnTo>
                    <a:pt x="97425" y="335340"/>
                  </a:lnTo>
                  <a:lnTo>
                    <a:pt x="142163" y="336921"/>
                  </a:lnTo>
                  <a:lnTo>
                    <a:pt x="147178" y="336921"/>
                  </a:lnTo>
                  <a:lnTo>
                    <a:pt x="147178" y="335047"/>
                  </a:lnTo>
                  <a:close/>
                </a:path>
                <a:path w="229869" h="337184">
                  <a:moveTo>
                    <a:pt x="229835" y="0"/>
                  </a:moveTo>
                  <a:lnTo>
                    <a:pt x="188571" y="5329"/>
                  </a:lnTo>
                  <a:lnTo>
                    <a:pt x="153353" y="23402"/>
                  </a:lnTo>
                  <a:lnTo>
                    <a:pt x="124595" y="51692"/>
                  </a:lnTo>
                  <a:lnTo>
                    <a:pt x="102708" y="87672"/>
                  </a:lnTo>
                  <a:lnTo>
                    <a:pt x="119293" y="87672"/>
                  </a:lnTo>
                  <a:lnTo>
                    <a:pt x="121569" y="82435"/>
                  </a:lnTo>
                  <a:lnTo>
                    <a:pt x="140347" y="62269"/>
                  </a:lnTo>
                  <a:lnTo>
                    <a:pt x="164707" y="54490"/>
                  </a:lnTo>
                  <a:lnTo>
                    <a:pt x="207618" y="54490"/>
                  </a:lnTo>
                  <a:lnTo>
                    <a:pt x="229835" y="0"/>
                  </a:lnTo>
                  <a:close/>
                </a:path>
                <a:path w="229869" h="337184">
                  <a:moveTo>
                    <a:pt x="207618" y="54490"/>
                  </a:moveTo>
                  <a:lnTo>
                    <a:pt x="164707" y="54490"/>
                  </a:lnTo>
                  <a:lnTo>
                    <a:pt x="174825" y="54910"/>
                  </a:lnTo>
                  <a:lnTo>
                    <a:pt x="185062" y="56445"/>
                  </a:lnTo>
                  <a:lnTo>
                    <a:pt x="194827" y="59508"/>
                  </a:lnTo>
                  <a:lnTo>
                    <a:pt x="203533" y="64511"/>
                  </a:lnTo>
                  <a:lnTo>
                    <a:pt x="207618" y="54490"/>
                  </a:lnTo>
                  <a:close/>
                </a:path>
                <a:path w="229869" h="337184">
                  <a:moveTo>
                    <a:pt x="101452" y="6889"/>
                  </a:moveTo>
                  <a:lnTo>
                    <a:pt x="81686" y="13376"/>
                  </a:lnTo>
                  <a:lnTo>
                    <a:pt x="61685" y="18865"/>
                  </a:lnTo>
                  <a:lnTo>
                    <a:pt x="41215" y="23534"/>
                  </a:lnTo>
                  <a:lnTo>
                    <a:pt x="20041" y="27559"/>
                  </a:lnTo>
                  <a:lnTo>
                    <a:pt x="15653" y="28805"/>
                  </a:lnTo>
                  <a:lnTo>
                    <a:pt x="101452" y="28805"/>
                  </a:lnTo>
                  <a:lnTo>
                    <a:pt x="101452" y="6889"/>
                  </a:lnTo>
                  <a:close/>
                </a:path>
              </a:pathLst>
            </a:custGeom>
            <a:solidFill>
              <a:srgbClr val="FFFFFF"/>
            </a:solidFill>
          </p:spPr>
          <p:txBody>
            <a:bodyPr wrap="square" lIns="0" tIns="0" rIns="0" bIns="0" rtlCol="0"/>
            <a:lstStyle/>
            <a:p>
              <a:endParaRPr/>
            </a:p>
          </p:txBody>
        </p:sp>
        <p:sp>
          <p:nvSpPr>
            <p:cNvPr id="25" name="object 8">
              <a:extLst>
                <a:ext uri="{FF2B5EF4-FFF2-40B4-BE49-F238E27FC236}">
                  <a16:creationId xmlns:a16="http://schemas.microsoft.com/office/drawing/2014/main" id="{2347EEF2-1993-8445-8228-198F46BDA578}"/>
                </a:ext>
              </a:extLst>
            </p:cNvPr>
            <p:cNvSpPr/>
            <p:nvPr/>
          </p:nvSpPr>
          <p:spPr>
            <a:xfrm>
              <a:off x="15288744" y="9687915"/>
              <a:ext cx="180975" cy="400050"/>
            </a:xfrm>
            <a:custGeom>
              <a:avLst/>
              <a:gdLst/>
              <a:ahLst/>
              <a:cxnLst/>
              <a:rect l="l" t="t" r="r" b="b"/>
              <a:pathLst>
                <a:path w="180975" h="400050">
                  <a:moveTo>
                    <a:pt x="111473" y="109598"/>
                  </a:moveTo>
                  <a:lnTo>
                    <a:pt x="46961" y="109598"/>
                  </a:lnTo>
                  <a:lnTo>
                    <a:pt x="46961" y="353842"/>
                  </a:lnTo>
                  <a:lnTo>
                    <a:pt x="48606" y="369880"/>
                  </a:lnTo>
                  <a:lnTo>
                    <a:pt x="53540" y="382570"/>
                  </a:lnTo>
                  <a:lnTo>
                    <a:pt x="61760" y="392325"/>
                  </a:lnTo>
                  <a:lnTo>
                    <a:pt x="73264" y="399558"/>
                  </a:lnTo>
                  <a:lnTo>
                    <a:pt x="154686" y="399558"/>
                  </a:lnTo>
                  <a:lnTo>
                    <a:pt x="159063" y="398930"/>
                  </a:lnTo>
                  <a:lnTo>
                    <a:pt x="159063" y="395171"/>
                  </a:lnTo>
                  <a:lnTo>
                    <a:pt x="156560" y="394542"/>
                  </a:lnTo>
                  <a:lnTo>
                    <a:pt x="151545" y="392668"/>
                  </a:lnTo>
                  <a:lnTo>
                    <a:pt x="136833" y="385034"/>
                  </a:lnTo>
                  <a:lnTo>
                    <a:pt x="123997" y="368709"/>
                  </a:lnTo>
                  <a:lnTo>
                    <a:pt x="114917" y="338059"/>
                  </a:lnTo>
                  <a:lnTo>
                    <a:pt x="111473" y="287446"/>
                  </a:lnTo>
                  <a:lnTo>
                    <a:pt x="111473" y="109598"/>
                  </a:lnTo>
                  <a:close/>
                </a:path>
                <a:path w="180975" h="400050">
                  <a:moveTo>
                    <a:pt x="111473" y="0"/>
                  </a:moveTo>
                  <a:lnTo>
                    <a:pt x="105829" y="0"/>
                  </a:lnTo>
                  <a:lnTo>
                    <a:pt x="103326" y="1874"/>
                  </a:lnTo>
                  <a:lnTo>
                    <a:pt x="101452" y="6261"/>
                  </a:lnTo>
                  <a:lnTo>
                    <a:pt x="82800" y="38478"/>
                  </a:lnTo>
                  <a:lnTo>
                    <a:pt x="61682" y="63884"/>
                  </a:lnTo>
                  <a:lnTo>
                    <a:pt x="38214" y="82710"/>
                  </a:lnTo>
                  <a:lnTo>
                    <a:pt x="12512" y="95190"/>
                  </a:lnTo>
                  <a:lnTo>
                    <a:pt x="5005" y="98321"/>
                  </a:lnTo>
                  <a:lnTo>
                    <a:pt x="0" y="100834"/>
                  </a:lnTo>
                  <a:lnTo>
                    <a:pt x="0" y="107096"/>
                  </a:lnTo>
                  <a:lnTo>
                    <a:pt x="2502" y="109598"/>
                  </a:lnTo>
                  <a:lnTo>
                    <a:pt x="176591" y="109598"/>
                  </a:lnTo>
                  <a:lnTo>
                    <a:pt x="180978" y="89557"/>
                  </a:lnTo>
                  <a:lnTo>
                    <a:pt x="111473" y="89557"/>
                  </a:lnTo>
                  <a:lnTo>
                    <a:pt x="111473" y="0"/>
                  </a:lnTo>
                  <a:close/>
                </a:path>
              </a:pathLst>
            </a:custGeom>
            <a:solidFill>
              <a:srgbClr val="FFFFFF"/>
            </a:solidFill>
          </p:spPr>
          <p:txBody>
            <a:bodyPr wrap="square" lIns="0" tIns="0" rIns="0" bIns="0" rtlCol="0"/>
            <a:lstStyle/>
            <a:p>
              <a:endParaRPr/>
            </a:p>
          </p:txBody>
        </p:sp>
        <p:sp>
          <p:nvSpPr>
            <p:cNvPr id="26" name="object 9">
              <a:extLst>
                <a:ext uri="{FF2B5EF4-FFF2-40B4-BE49-F238E27FC236}">
                  <a16:creationId xmlns:a16="http://schemas.microsoft.com/office/drawing/2014/main" id="{EA645CD1-BB11-1F4D-9A32-53616B671D75}"/>
                </a:ext>
              </a:extLst>
            </p:cNvPr>
            <p:cNvSpPr/>
            <p:nvPr/>
          </p:nvSpPr>
          <p:spPr>
            <a:xfrm>
              <a:off x="15516057" y="9633435"/>
              <a:ext cx="143510" cy="455930"/>
            </a:xfrm>
            <a:custGeom>
              <a:avLst/>
              <a:gdLst/>
              <a:ahLst/>
              <a:cxnLst/>
              <a:rect l="l" t="t" r="r" b="b"/>
              <a:pathLst>
                <a:path w="143509" h="455929">
                  <a:moveTo>
                    <a:pt x="103954" y="0"/>
                  </a:moveTo>
                  <a:lnTo>
                    <a:pt x="60829" y="10959"/>
                  </a:lnTo>
                  <a:lnTo>
                    <a:pt x="18166" y="20041"/>
                  </a:lnTo>
                  <a:lnTo>
                    <a:pt x="8764" y="21297"/>
                  </a:lnTo>
                  <a:lnTo>
                    <a:pt x="8764" y="26931"/>
                  </a:lnTo>
                  <a:lnTo>
                    <a:pt x="14407" y="28805"/>
                  </a:lnTo>
                  <a:lnTo>
                    <a:pt x="18166" y="29433"/>
                  </a:lnTo>
                  <a:lnTo>
                    <a:pt x="28097" y="33676"/>
                  </a:lnTo>
                  <a:lnTo>
                    <a:pt x="34680" y="42270"/>
                  </a:lnTo>
                  <a:lnTo>
                    <a:pt x="38329" y="56032"/>
                  </a:lnTo>
                  <a:lnTo>
                    <a:pt x="39454" y="75777"/>
                  </a:lnTo>
                  <a:lnTo>
                    <a:pt x="39454" y="375119"/>
                  </a:lnTo>
                  <a:lnTo>
                    <a:pt x="34525" y="422091"/>
                  </a:lnTo>
                  <a:lnTo>
                    <a:pt x="3759" y="450279"/>
                  </a:lnTo>
                  <a:lnTo>
                    <a:pt x="1256" y="451525"/>
                  </a:lnTo>
                  <a:lnTo>
                    <a:pt x="0" y="452771"/>
                  </a:lnTo>
                  <a:lnTo>
                    <a:pt x="0" y="455912"/>
                  </a:lnTo>
                  <a:lnTo>
                    <a:pt x="6261" y="455912"/>
                  </a:lnTo>
                  <a:lnTo>
                    <a:pt x="27792" y="454975"/>
                  </a:lnTo>
                  <a:lnTo>
                    <a:pt x="47567" y="454331"/>
                  </a:lnTo>
                  <a:lnTo>
                    <a:pt x="71390" y="454038"/>
                  </a:lnTo>
                  <a:lnTo>
                    <a:pt x="143419" y="454038"/>
                  </a:lnTo>
                  <a:lnTo>
                    <a:pt x="143419" y="452771"/>
                  </a:lnTo>
                  <a:lnTo>
                    <a:pt x="142163" y="451525"/>
                  </a:lnTo>
                  <a:lnTo>
                    <a:pt x="139660" y="450279"/>
                  </a:lnTo>
                  <a:lnTo>
                    <a:pt x="119813" y="439065"/>
                  </a:lnTo>
                  <a:lnTo>
                    <a:pt x="109124" y="423034"/>
                  </a:lnTo>
                  <a:lnTo>
                    <a:pt x="104777" y="401835"/>
                  </a:lnTo>
                  <a:lnTo>
                    <a:pt x="103954" y="375119"/>
                  </a:lnTo>
                  <a:lnTo>
                    <a:pt x="103954" y="0"/>
                  </a:lnTo>
                  <a:close/>
                </a:path>
                <a:path w="143509" h="455929">
                  <a:moveTo>
                    <a:pt x="143419" y="454038"/>
                  </a:moveTo>
                  <a:lnTo>
                    <a:pt x="71390" y="454038"/>
                  </a:lnTo>
                  <a:lnTo>
                    <a:pt x="101139" y="454331"/>
                  </a:lnTo>
                  <a:lnTo>
                    <a:pt x="121023" y="454975"/>
                  </a:lnTo>
                  <a:lnTo>
                    <a:pt x="137775" y="455912"/>
                  </a:lnTo>
                  <a:lnTo>
                    <a:pt x="140278" y="455912"/>
                  </a:lnTo>
                  <a:lnTo>
                    <a:pt x="143419" y="455295"/>
                  </a:lnTo>
                  <a:lnTo>
                    <a:pt x="143419" y="454038"/>
                  </a:lnTo>
                  <a:close/>
                </a:path>
              </a:pathLst>
            </a:custGeom>
            <a:solidFill>
              <a:srgbClr val="FFFFFF"/>
            </a:solidFill>
          </p:spPr>
          <p:txBody>
            <a:bodyPr wrap="square" lIns="0" tIns="0" rIns="0" bIns="0" rtlCol="0"/>
            <a:lstStyle/>
            <a:p>
              <a:endParaRPr/>
            </a:p>
          </p:txBody>
        </p:sp>
        <p:sp>
          <p:nvSpPr>
            <p:cNvPr id="27" name="object 10">
              <a:extLst>
                <a:ext uri="{FF2B5EF4-FFF2-40B4-BE49-F238E27FC236}">
                  <a16:creationId xmlns:a16="http://schemas.microsoft.com/office/drawing/2014/main" id="{F388FD3B-DA59-7D48-AB0C-8575F452DADF}"/>
                </a:ext>
              </a:extLst>
            </p:cNvPr>
            <p:cNvSpPr/>
            <p:nvPr/>
          </p:nvSpPr>
          <p:spPr>
            <a:xfrm>
              <a:off x="15695175" y="9752414"/>
              <a:ext cx="340360" cy="344805"/>
            </a:xfrm>
            <a:custGeom>
              <a:avLst/>
              <a:gdLst/>
              <a:ahLst/>
              <a:cxnLst/>
              <a:rect l="l" t="t" r="r" b="b"/>
              <a:pathLst>
                <a:path w="340359" h="344804">
                  <a:moveTo>
                    <a:pt x="239065" y="11905"/>
                  </a:moveTo>
                  <a:lnTo>
                    <a:pt x="155304" y="11905"/>
                  </a:lnTo>
                  <a:lnTo>
                    <a:pt x="196277" y="19498"/>
                  </a:lnTo>
                  <a:lnTo>
                    <a:pt x="224745" y="40713"/>
                  </a:lnTo>
                  <a:lnTo>
                    <a:pt x="241353" y="73201"/>
                  </a:lnTo>
                  <a:lnTo>
                    <a:pt x="246746" y="114614"/>
                  </a:lnTo>
                  <a:lnTo>
                    <a:pt x="246746" y="135273"/>
                  </a:lnTo>
                  <a:lnTo>
                    <a:pt x="211040" y="135273"/>
                  </a:lnTo>
                  <a:lnTo>
                    <a:pt x="172579" y="136409"/>
                  </a:lnTo>
                  <a:lnTo>
                    <a:pt x="127105" y="141234"/>
                  </a:lnTo>
                  <a:lnTo>
                    <a:pt x="80865" y="151869"/>
                  </a:lnTo>
                  <a:lnTo>
                    <a:pt x="40103" y="170438"/>
                  </a:lnTo>
                  <a:lnTo>
                    <a:pt x="11066" y="199063"/>
                  </a:lnTo>
                  <a:lnTo>
                    <a:pt x="0" y="239867"/>
                  </a:lnTo>
                  <a:lnTo>
                    <a:pt x="11488" y="287646"/>
                  </a:lnTo>
                  <a:lnTo>
                    <a:pt x="41646" y="320104"/>
                  </a:lnTo>
                  <a:lnTo>
                    <a:pt x="84014" y="338588"/>
                  </a:lnTo>
                  <a:lnTo>
                    <a:pt x="132132" y="344450"/>
                  </a:lnTo>
                  <a:lnTo>
                    <a:pt x="170054" y="340135"/>
                  </a:lnTo>
                  <a:lnTo>
                    <a:pt x="196955" y="328785"/>
                  </a:lnTo>
                  <a:lnTo>
                    <a:pt x="150299" y="328785"/>
                  </a:lnTo>
                  <a:lnTo>
                    <a:pt x="119408" y="322886"/>
                  </a:lnTo>
                  <a:lnTo>
                    <a:pt x="94795" y="306480"/>
                  </a:lnTo>
                  <a:lnTo>
                    <a:pt x="78519" y="281501"/>
                  </a:lnTo>
                  <a:lnTo>
                    <a:pt x="72636" y="249887"/>
                  </a:lnTo>
                  <a:lnTo>
                    <a:pt x="84555" y="198964"/>
                  </a:lnTo>
                  <a:lnTo>
                    <a:pt x="115849" y="167532"/>
                  </a:lnTo>
                  <a:lnTo>
                    <a:pt x="159827" y="151601"/>
                  </a:lnTo>
                  <a:lnTo>
                    <a:pt x="209794" y="147178"/>
                  </a:lnTo>
                  <a:lnTo>
                    <a:pt x="311247" y="147178"/>
                  </a:lnTo>
                  <a:lnTo>
                    <a:pt x="311247" y="104593"/>
                  </a:lnTo>
                  <a:lnTo>
                    <a:pt x="302859" y="63415"/>
                  </a:lnTo>
                  <a:lnTo>
                    <a:pt x="280221" y="33688"/>
                  </a:lnTo>
                  <a:lnTo>
                    <a:pt x="247123" y="14091"/>
                  </a:lnTo>
                  <a:lnTo>
                    <a:pt x="239065" y="11905"/>
                  </a:lnTo>
                  <a:close/>
                </a:path>
                <a:path w="340359" h="344804">
                  <a:moveTo>
                    <a:pt x="311247" y="271174"/>
                  </a:moveTo>
                  <a:lnTo>
                    <a:pt x="249248" y="271174"/>
                  </a:lnTo>
                  <a:lnTo>
                    <a:pt x="250902" y="287646"/>
                  </a:lnTo>
                  <a:lnTo>
                    <a:pt x="253942" y="303815"/>
                  </a:lnTo>
                  <a:lnTo>
                    <a:pt x="258404" y="319698"/>
                  </a:lnTo>
                  <a:lnTo>
                    <a:pt x="264274" y="335057"/>
                  </a:lnTo>
                  <a:lnTo>
                    <a:pt x="336293" y="335057"/>
                  </a:lnTo>
                  <a:lnTo>
                    <a:pt x="340052" y="334429"/>
                  </a:lnTo>
                  <a:lnTo>
                    <a:pt x="340052" y="330670"/>
                  </a:lnTo>
                  <a:lnTo>
                    <a:pt x="337549" y="330670"/>
                  </a:lnTo>
                  <a:lnTo>
                    <a:pt x="333790" y="328785"/>
                  </a:lnTo>
                  <a:lnTo>
                    <a:pt x="322078" y="320459"/>
                  </a:lnTo>
                  <a:lnTo>
                    <a:pt x="315239" y="309138"/>
                  </a:lnTo>
                  <a:lnTo>
                    <a:pt x="312039" y="295589"/>
                  </a:lnTo>
                  <a:lnTo>
                    <a:pt x="311345" y="282444"/>
                  </a:lnTo>
                  <a:lnTo>
                    <a:pt x="311247" y="271174"/>
                  </a:lnTo>
                  <a:close/>
                </a:path>
                <a:path w="340359" h="344804">
                  <a:moveTo>
                    <a:pt x="311247" y="147178"/>
                  </a:moveTo>
                  <a:lnTo>
                    <a:pt x="246746" y="147178"/>
                  </a:lnTo>
                  <a:lnTo>
                    <a:pt x="246746" y="191009"/>
                  </a:lnTo>
                  <a:lnTo>
                    <a:pt x="242069" y="237902"/>
                  </a:lnTo>
                  <a:lnTo>
                    <a:pt x="226236" y="282444"/>
                  </a:lnTo>
                  <a:lnTo>
                    <a:pt x="196547" y="315713"/>
                  </a:lnTo>
                  <a:lnTo>
                    <a:pt x="150299" y="328785"/>
                  </a:lnTo>
                  <a:lnTo>
                    <a:pt x="196955" y="328785"/>
                  </a:lnTo>
                  <a:lnTo>
                    <a:pt x="201575" y="326836"/>
                  </a:lnTo>
                  <a:lnTo>
                    <a:pt x="227338" y="304026"/>
                  </a:lnTo>
                  <a:lnTo>
                    <a:pt x="247992" y="271174"/>
                  </a:lnTo>
                  <a:lnTo>
                    <a:pt x="311247" y="271174"/>
                  </a:lnTo>
                  <a:lnTo>
                    <a:pt x="311247" y="147178"/>
                  </a:lnTo>
                  <a:close/>
                </a:path>
                <a:path w="340359" h="344804">
                  <a:moveTo>
                    <a:pt x="164696" y="0"/>
                  </a:moveTo>
                  <a:lnTo>
                    <a:pt x="125316" y="1107"/>
                  </a:lnTo>
                  <a:lnTo>
                    <a:pt x="89160" y="5563"/>
                  </a:lnTo>
                  <a:lnTo>
                    <a:pt x="53824" y="15067"/>
                  </a:lnTo>
                  <a:lnTo>
                    <a:pt x="16900" y="31318"/>
                  </a:lnTo>
                  <a:lnTo>
                    <a:pt x="33182" y="87683"/>
                  </a:lnTo>
                  <a:lnTo>
                    <a:pt x="34438" y="91442"/>
                  </a:lnTo>
                  <a:lnTo>
                    <a:pt x="35066" y="94573"/>
                  </a:lnTo>
                  <a:lnTo>
                    <a:pt x="37569" y="94573"/>
                  </a:lnTo>
                  <a:lnTo>
                    <a:pt x="38826" y="89557"/>
                  </a:lnTo>
                  <a:lnTo>
                    <a:pt x="41328" y="83924"/>
                  </a:lnTo>
                  <a:lnTo>
                    <a:pt x="60546" y="49422"/>
                  </a:lnTo>
                  <a:lnTo>
                    <a:pt x="85166" y="27249"/>
                  </a:lnTo>
                  <a:lnTo>
                    <a:pt x="116361" y="15408"/>
                  </a:lnTo>
                  <a:lnTo>
                    <a:pt x="155304" y="11905"/>
                  </a:lnTo>
                  <a:lnTo>
                    <a:pt x="239065" y="11905"/>
                  </a:lnTo>
                  <a:lnTo>
                    <a:pt x="207351" y="3302"/>
                  </a:lnTo>
                  <a:lnTo>
                    <a:pt x="164696" y="0"/>
                  </a:lnTo>
                  <a:close/>
                </a:path>
              </a:pathLst>
            </a:custGeom>
            <a:solidFill>
              <a:srgbClr val="FFFFFF"/>
            </a:solidFill>
          </p:spPr>
          <p:txBody>
            <a:bodyPr wrap="square" lIns="0" tIns="0" rIns="0" bIns="0" rtlCol="0"/>
            <a:lstStyle/>
            <a:p>
              <a:endParaRPr/>
            </a:p>
          </p:txBody>
        </p:sp>
        <p:sp>
          <p:nvSpPr>
            <p:cNvPr id="28" name="object 11">
              <a:extLst>
                <a:ext uri="{FF2B5EF4-FFF2-40B4-BE49-F238E27FC236}">
                  <a16:creationId xmlns:a16="http://schemas.microsoft.com/office/drawing/2014/main" id="{6BB3FDA4-E27F-6848-A7F6-075FC8F2AEA8}"/>
                </a:ext>
              </a:extLst>
            </p:cNvPr>
            <p:cNvSpPr/>
            <p:nvPr/>
          </p:nvSpPr>
          <p:spPr>
            <a:xfrm>
              <a:off x="16078435" y="9752416"/>
              <a:ext cx="394335" cy="337185"/>
            </a:xfrm>
            <a:custGeom>
              <a:avLst/>
              <a:gdLst/>
              <a:ahLst/>
              <a:cxnLst/>
              <a:rect l="l" t="t" r="r" b="b"/>
              <a:pathLst>
                <a:path w="394334" h="337184">
                  <a:moveTo>
                    <a:pt x="98321" y="6889"/>
                  </a:moveTo>
                  <a:lnTo>
                    <a:pt x="61451" y="16911"/>
                  </a:lnTo>
                  <a:lnTo>
                    <a:pt x="19413" y="25056"/>
                  </a:lnTo>
                  <a:lnTo>
                    <a:pt x="11894" y="26313"/>
                  </a:lnTo>
                  <a:lnTo>
                    <a:pt x="7507" y="26313"/>
                  </a:lnTo>
                  <a:lnTo>
                    <a:pt x="7507" y="29433"/>
                  </a:lnTo>
                  <a:lnTo>
                    <a:pt x="36319" y="56368"/>
                  </a:lnTo>
                  <a:lnTo>
                    <a:pt x="40700" y="100834"/>
                  </a:lnTo>
                  <a:lnTo>
                    <a:pt x="40700" y="256138"/>
                  </a:lnTo>
                  <a:lnTo>
                    <a:pt x="35535" y="306005"/>
                  </a:lnTo>
                  <a:lnTo>
                    <a:pt x="2502" y="330670"/>
                  </a:lnTo>
                  <a:lnTo>
                    <a:pt x="0" y="331927"/>
                  </a:lnTo>
                  <a:lnTo>
                    <a:pt x="0" y="336314"/>
                  </a:lnTo>
                  <a:lnTo>
                    <a:pt x="1874" y="336932"/>
                  </a:lnTo>
                  <a:lnTo>
                    <a:pt x="5633" y="336932"/>
                  </a:lnTo>
                  <a:lnTo>
                    <a:pt x="28102" y="335995"/>
                  </a:lnTo>
                  <a:lnTo>
                    <a:pt x="48524" y="335350"/>
                  </a:lnTo>
                  <a:lnTo>
                    <a:pt x="72647" y="335057"/>
                  </a:lnTo>
                  <a:lnTo>
                    <a:pt x="142152" y="335057"/>
                  </a:lnTo>
                  <a:lnTo>
                    <a:pt x="142152" y="331927"/>
                  </a:lnTo>
                  <a:lnTo>
                    <a:pt x="139650" y="330670"/>
                  </a:lnTo>
                  <a:lnTo>
                    <a:pt x="135273" y="330042"/>
                  </a:lnTo>
                  <a:lnTo>
                    <a:pt x="118684" y="321927"/>
                  </a:lnTo>
                  <a:lnTo>
                    <a:pt x="109672" y="306005"/>
                  </a:lnTo>
                  <a:lnTo>
                    <a:pt x="105944" y="283625"/>
                  </a:lnTo>
                  <a:lnTo>
                    <a:pt x="105211" y="256138"/>
                  </a:lnTo>
                  <a:lnTo>
                    <a:pt x="105211" y="179743"/>
                  </a:lnTo>
                  <a:lnTo>
                    <a:pt x="108347" y="129011"/>
                  </a:lnTo>
                  <a:lnTo>
                    <a:pt x="115622" y="97075"/>
                  </a:lnTo>
                  <a:lnTo>
                    <a:pt x="98321" y="97075"/>
                  </a:lnTo>
                  <a:lnTo>
                    <a:pt x="98321" y="6889"/>
                  </a:lnTo>
                  <a:close/>
                </a:path>
                <a:path w="394334" h="337184">
                  <a:moveTo>
                    <a:pt x="142152" y="335057"/>
                  </a:moveTo>
                  <a:lnTo>
                    <a:pt x="72647" y="335057"/>
                  </a:lnTo>
                  <a:lnTo>
                    <a:pt x="96273" y="335350"/>
                  </a:lnTo>
                  <a:lnTo>
                    <a:pt x="115616" y="335995"/>
                  </a:lnTo>
                  <a:lnTo>
                    <a:pt x="136519" y="336932"/>
                  </a:lnTo>
                  <a:lnTo>
                    <a:pt x="140278" y="336932"/>
                  </a:lnTo>
                  <a:lnTo>
                    <a:pt x="142152" y="336314"/>
                  </a:lnTo>
                  <a:lnTo>
                    <a:pt x="142152" y="335057"/>
                  </a:lnTo>
                  <a:close/>
                </a:path>
                <a:path w="394334" h="337184">
                  <a:moveTo>
                    <a:pt x="295753" y="15653"/>
                  </a:moveTo>
                  <a:lnTo>
                    <a:pt x="204161" y="15653"/>
                  </a:lnTo>
                  <a:lnTo>
                    <a:pt x="246545" y="26144"/>
                  </a:lnTo>
                  <a:lnTo>
                    <a:pt x="275076" y="53546"/>
                  </a:lnTo>
                  <a:lnTo>
                    <a:pt x="291162" y="91752"/>
                  </a:lnTo>
                  <a:lnTo>
                    <a:pt x="296210" y="134655"/>
                  </a:lnTo>
                  <a:lnTo>
                    <a:pt x="296210" y="256138"/>
                  </a:lnTo>
                  <a:lnTo>
                    <a:pt x="287759" y="313681"/>
                  </a:lnTo>
                  <a:lnTo>
                    <a:pt x="258013" y="331927"/>
                  </a:lnTo>
                  <a:lnTo>
                    <a:pt x="256756" y="333790"/>
                  </a:lnTo>
                  <a:lnTo>
                    <a:pt x="256756" y="336932"/>
                  </a:lnTo>
                  <a:lnTo>
                    <a:pt x="263646" y="336932"/>
                  </a:lnTo>
                  <a:lnTo>
                    <a:pt x="272406" y="336639"/>
                  </a:lnTo>
                  <a:lnTo>
                    <a:pt x="286274" y="335995"/>
                  </a:lnTo>
                  <a:lnTo>
                    <a:pt x="304955" y="335350"/>
                  </a:lnTo>
                  <a:lnTo>
                    <a:pt x="328157" y="335057"/>
                  </a:lnTo>
                  <a:lnTo>
                    <a:pt x="393914" y="335057"/>
                  </a:lnTo>
                  <a:lnTo>
                    <a:pt x="393914" y="333790"/>
                  </a:lnTo>
                  <a:lnTo>
                    <a:pt x="390155" y="331927"/>
                  </a:lnTo>
                  <a:lnTo>
                    <a:pt x="385768" y="330670"/>
                  </a:lnTo>
                  <a:lnTo>
                    <a:pt x="374019" y="324745"/>
                  </a:lnTo>
                  <a:lnTo>
                    <a:pt x="365969" y="313363"/>
                  </a:lnTo>
                  <a:lnTo>
                    <a:pt x="361556" y="292002"/>
                  </a:lnTo>
                  <a:lnTo>
                    <a:pt x="360722" y="256138"/>
                  </a:lnTo>
                  <a:lnTo>
                    <a:pt x="360636" y="134655"/>
                  </a:lnTo>
                  <a:lnTo>
                    <a:pt x="353461" y="82970"/>
                  </a:lnTo>
                  <a:lnTo>
                    <a:pt x="333605" y="44643"/>
                  </a:lnTo>
                  <a:lnTo>
                    <a:pt x="304041" y="18940"/>
                  </a:lnTo>
                  <a:lnTo>
                    <a:pt x="295753" y="15653"/>
                  </a:lnTo>
                  <a:close/>
                </a:path>
                <a:path w="394334" h="337184">
                  <a:moveTo>
                    <a:pt x="393914" y="335057"/>
                  </a:moveTo>
                  <a:lnTo>
                    <a:pt x="328157" y="335057"/>
                  </a:lnTo>
                  <a:lnTo>
                    <a:pt x="350699" y="335350"/>
                  </a:lnTo>
                  <a:lnTo>
                    <a:pt x="367138" y="335995"/>
                  </a:lnTo>
                  <a:lnTo>
                    <a:pt x="378177" y="336639"/>
                  </a:lnTo>
                  <a:lnTo>
                    <a:pt x="384522" y="336932"/>
                  </a:lnTo>
                  <a:lnTo>
                    <a:pt x="393914" y="336932"/>
                  </a:lnTo>
                  <a:lnTo>
                    <a:pt x="393914" y="335057"/>
                  </a:lnTo>
                  <a:close/>
                </a:path>
                <a:path w="394334" h="337184">
                  <a:moveTo>
                    <a:pt x="227333" y="0"/>
                  </a:moveTo>
                  <a:lnTo>
                    <a:pt x="174520" y="7682"/>
                  </a:lnTo>
                  <a:lnTo>
                    <a:pt x="137853" y="28575"/>
                  </a:lnTo>
                  <a:lnTo>
                    <a:pt x="113984" y="59449"/>
                  </a:lnTo>
                  <a:lnTo>
                    <a:pt x="99567" y="97075"/>
                  </a:lnTo>
                  <a:lnTo>
                    <a:pt x="115622" y="97075"/>
                  </a:lnTo>
                  <a:lnTo>
                    <a:pt x="118576" y="84109"/>
                  </a:lnTo>
                  <a:lnTo>
                    <a:pt x="137133" y="48163"/>
                  </a:lnTo>
                  <a:lnTo>
                    <a:pt x="165250" y="24302"/>
                  </a:lnTo>
                  <a:lnTo>
                    <a:pt x="204161" y="15653"/>
                  </a:lnTo>
                  <a:lnTo>
                    <a:pt x="295753" y="15653"/>
                  </a:lnTo>
                  <a:lnTo>
                    <a:pt x="267654" y="4509"/>
                  </a:lnTo>
                  <a:lnTo>
                    <a:pt x="227333" y="0"/>
                  </a:lnTo>
                  <a:close/>
                </a:path>
              </a:pathLst>
            </a:custGeom>
            <a:solidFill>
              <a:srgbClr val="FFFFFF"/>
            </a:solidFill>
          </p:spPr>
          <p:txBody>
            <a:bodyPr wrap="square" lIns="0" tIns="0" rIns="0" bIns="0" rtlCol="0"/>
            <a:lstStyle/>
            <a:p>
              <a:endParaRPr/>
            </a:p>
          </p:txBody>
        </p:sp>
        <p:sp>
          <p:nvSpPr>
            <p:cNvPr id="29" name="object 12">
              <a:extLst>
                <a:ext uri="{FF2B5EF4-FFF2-40B4-BE49-F238E27FC236}">
                  <a16:creationId xmlns:a16="http://schemas.microsoft.com/office/drawing/2014/main" id="{B40FA669-D6AE-8248-A379-78E8719B7274}"/>
                </a:ext>
              </a:extLst>
            </p:cNvPr>
            <p:cNvSpPr/>
            <p:nvPr/>
          </p:nvSpPr>
          <p:spPr>
            <a:xfrm>
              <a:off x="16508043" y="9480726"/>
              <a:ext cx="393065" cy="616585"/>
            </a:xfrm>
            <a:custGeom>
              <a:avLst/>
              <a:gdLst/>
              <a:ahLst/>
              <a:cxnLst/>
              <a:rect l="l" t="t" r="r" b="b"/>
              <a:pathLst>
                <a:path w="393065" h="616584">
                  <a:moveTo>
                    <a:pt x="161576" y="271698"/>
                  </a:moveTo>
                  <a:lnTo>
                    <a:pt x="117856" y="278279"/>
                  </a:lnTo>
                  <a:lnTo>
                    <a:pt x="79045" y="296584"/>
                  </a:lnTo>
                  <a:lnTo>
                    <a:pt x="46497" y="324457"/>
                  </a:lnTo>
                  <a:lnTo>
                    <a:pt x="21569" y="359740"/>
                  </a:lnTo>
                  <a:lnTo>
                    <a:pt x="5618" y="400278"/>
                  </a:lnTo>
                  <a:lnTo>
                    <a:pt x="0" y="443913"/>
                  </a:lnTo>
                  <a:lnTo>
                    <a:pt x="5879" y="493202"/>
                  </a:lnTo>
                  <a:lnTo>
                    <a:pt x="22404" y="535324"/>
                  </a:lnTo>
                  <a:lnTo>
                    <a:pt x="47906" y="569480"/>
                  </a:lnTo>
                  <a:lnTo>
                    <a:pt x="80715" y="594867"/>
                  </a:lnTo>
                  <a:lnTo>
                    <a:pt x="119162" y="610687"/>
                  </a:lnTo>
                  <a:lnTo>
                    <a:pt x="161576" y="616138"/>
                  </a:lnTo>
                  <a:lnTo>
                    <a:pt x="204685" y="610872"/>
                  </a:lnTo>
                  <a:lnTo>
                    <a:pt x="229320" y="600473"/>
                  </a:lnTo>
                  <a:lnTo>
                    <a:pt x="182235" y="600473"/>
                  </a:lnTo>
                  <a:lnTo>
                    <a:pt x="154966" y="596817"/>
                  </a:lnTo>
                  <a:lnTo>
                    <a:pt x="125802" y="583243"/>
                  </a:lnTo>
                  <a:lnTo>
                    <a:pt x="99312" y="555841"/>
                  </a:lnTo>
                  <a:lnTo>
                    <a:pt x="80067" y="510701"/>
                  </a:lnTo>
                  <a:lnTo>
                    <a:pt x="72636" y="443913"/>
                  </a:lnTo>
                  <a:lnTo>
                    <a:pt x="80067" y="377133"/>
                  </a:lnTo>
                  <a:lnTo>
                    <a:pt x="99312" y="331994"/>
                  </a:lnTo>
                  <a:lnTo>
                    <a:pt x="125802" y="304588"/>
                  </a:lnTo>
                  <a:lnTo>
                    <a:pt x="154966" y="291010"/>
                  </a:lnTo>
                  <a:lnTo>
                    <a:pt x="182235" y="287352"/>
                  </a:lnTo>
                  <a:lnTo>
                    <a:pt x="238233" y="287352"/>
                  </a:lnTo>
                  <a:lnTo>
                    <a:pt x="235234" y="285631"/>
                  </a:lnTo>
                  <a:lnTo>
                    <a:pt x="200606" y="275260"/>
                  </a:lnTo>
                  <a:lnTo>
                    <a:pt x="161576" y="271698"/>
                  </a:lnTo>
                  <a:close/>
                </a:path>
                <a:path w="393065" h="616584">
                  <a:moveTo>
                    <a:pt x="354945" y="544119"/>
                  </a:moveTo>
                  <a:lnTo>
                    <a:pt x="289949" y="544119"/>
                  </a:lnTo>
                  <a:lnTo>
                    <a:pt x="292527" y="557338"/>
                  </a:lnTo>
                  <a:lnTo>
                    <a:pt x="295981" y="572849"/>
                  </a:lnTo>
                  <a:lnTo>
                    <a:pt x="300961" y="589651"/>
                  </a:lnTo>
                  <a:lnTo>
                    <a:pt x="308116" y="606745"/>
                  </a:lnTo>
                  <a:lnTo>
                    <a:pt x="389527" y="606745"/>
                  </a:lnTo>
                  <a:lnTo>
                    <a:pt x="392658" y="606117"/>
                  </a:lnTo>
                  <a:lnTo>
                    <a:pt x="392658" y="602986"/>
                  </a:lnTo>
                  <a:lnTo>
                    <a:pt x="390773" y="601730"/>
                  </a:lnTo>
                  <a:lnTo>
                    <a:pt x="388270" y="601102"/>
                  </a:lnTo>
                  <a:lnTo>
                    <a:pt x="373839" y="593383"/>
                  </a:lnTo>
                  <a:lnTo>
                    <a:pt x="363928" y="580674"/>
                  </a:lnTo>
                  <a:lnTo>
                    <a:pt x="357893" y="564559"/>
                  </a:lnTo>
                  <a:lnTo>
                    <a:pt x="355088" y="546622"/>
                  </a:lnTo>
                  <a:lnTo>
                    <a:pt x="354945" y="544119"/>
                  </a:lnTo>
                  <a:close/>
                </a:path>
                <a:path w="393065" h="616584">
                  <a:moveTo>
                    <a:pt x="238233" y="287352"/>
                  </a:moveTo>
                  <a:lnTo>
                    <a:pt x="182235" y="287352"/>
                  </a:lnTo>
                  <a:lnTo>
                    <a:pt x="209201" y="291010"/>
                  </a:lnTo>
                  <a:lnTo>
                    <a:pt x="238179" y="304588"/>
                  </a:lnTo>
                  <a:lnTo>
                    <a:pt x="264572" y="331994"/>
                  </a:lnTo>
                  <a:lnTo>
                    <a:pt x="283781" y="377133"/>
                  </a:lnTo>
                  <a:lnTo>
                    <a:pt x="291205" y="443913"/>
                  </a:lnTo>
                  <a:lnTo>
                    <a:pt x="283781" y="504927"/>
                  </a:lnTo>
                  <a:lnTo>
                    <a:pt x="264572" y="549345"/>
                  </a:lnTo>
                  <a:lnTo>
                    <a:pt x="238179" y="578913"/>
                  </a:lnTo>
                  <a:lnTo>
                    <a:pt x="209201" y="595374"/>
                  </a:lnTo>
                  <a:lnTo>
                    <a:pt x="182235" y="600473"/>
                  </a:lnTo>
                  <a:lnTo>
                    <a:pt x="229320" y="600473"/>
                  </a:lnTo>
                  <a:lnTo>
                    <a:pt x="239695" y="596094"/>
                  </a:lnTo>
                  <a:lnTo>
                    <a:pt x="267427" y="573333"/>
                  </a:lnTo>
                  <a:lnTo>
                    <a:pt x="288703" y="544119"/>
                  </a:lnTo>
                  <a:lnTo>
                    <a:pt x="354945" y="544119"/>
                  </a:lnTo>
                  <a:lnTo>
                    <a:pt x="353635" y="521150"/>
                  </a:lnTo>
                  <a:lnTo>
                    <a:pt x="352889" y="495503"/>
                  </a:lnTo>
                  <a:lnTo>
                    <a:pt x="352614" y="469738"/>
                  </a:lnTo>
                  <a:lnTo>
                    <a:pt x="352575" y="324922"/>
                  </a:lnTo>
                  <a:lnTo>
                    <a:pt x="286818" y="324922"/>
                  </a:lnTo>
                  <a:lnTo>
                    <a:pt x="264344" y="302342"/>
                  </a:lnTo>
                  <a:lnTo>
                    <a:pt x="238233" y="287352"/>
                  </a:lnTo>
                  <a:close/>
                </a:path>
                <a:path w="393065" h="616584">
                  <a:moveTo>
                    <a:pt x="352575" y="0"/>
                  </a:moveTo>
                  <a:lnTo>
                    <a:pt x="309440" y="10959"/>
                  </a:lnTo>
                  <a:lnTo>
                    <a:pt x="266777" y="20041"/>
                  </a:lnTo>
                  <a:lnTo>
                    <a:pt x="255510" y="21297"/>
                  </a:lnTo>
                  <a:lnTo>
                    <a:pt x="255510" y="25674"/>
                  </a:lnTo>
                  <a:lnTo>
                    <a:pt x="287693" y="59435"/>
                  </a:lnTo>
                  <a:lnTo>
                    <a:pt x="288074" y="75777"/>
                  </a:lnTo>
                  <a:lnTo>
                    <a:pt x="288074" y="324922"/>
                  </a:lnTo>
                  <a:lnTo>
                    <a:pt x="352575" y="324922"/>
                  </a:lnTo>
                  <a:lnTo>
                    <a:pt x="352575" y="0"/>
                  </a:lnTo>
                  <a:close/>
                </a:path>
              </a:pathLst>
            </a:custGeom>
            <a:solidFill>
              <a:srgbClr val="FFFFFF"/>
            </a:solidFill>
          </p:spPr>
          <p:txBody>
            <a:bodyPr wrap="square" lIns="0" tIns="0" rIns="0" bIns="0" rtlCol="0"/>
            <a:lstStyle/>
            <a:p>
              <a:endParaRPr/>
            </a:p>
          </p:txBody>
        </p:sp>
        <p:sp>
          <p:nvSpPr>
            <p:cNvPr id="30" name="object 13">
              <a:extLst>
                <a:ext uri="{FF2B5EF4-FFF2-40B4-BE49-F238E27FC236}">
                  <a16:creationId xmlns:a16="http://schemas.microsoft.com/office/drawing/2014/main" id="{9F9C7622-F03C-D147-A71D-F9B54561D611}"/>
                </a:ext>
              </a:extLst>
            </p:cNvPr>
            <p:cNvSpPr/>
            <p:nvPr/>
          </p:nvSpPr>
          <p:spPr>
            <a:xfrm>
              <a:off x="15825144" y="9510781"/>
              <a:ext cx="161513" cy="177439"/>
            </a:xfrm>
            <a:prstGeom prst="rect">
              <a:avLst/>
            </a:prstGeom>
            <a:blipFill>
              <a:blip r:embed="rId2" cstate="print"/>
              <a:stretch>
                <a:fillRect/>
              </a:stretch>
            </a:blipFill>
          </p:spPr>
          <p:txBody>
            <a:bodyPr wrap="square" lIns="0" tIns="0" rIns="0" bIns="0" rtlCol="0"/>
            <a:lstStyle/>
            <a:p>
              <a:endParaRPr/>
            </a:p>
          </p:txBody>
        </p:sp>
        <p:sp>
          <p:nvSpPr>
            <p:cNvPr id="31" name="object 14">
              <a:extLst>
                <a:ext uri="{FF2B5EF4-FFF2-40B4-BE49-F238E27FC236}">
                  <a16:creationId xmlns:a16="http://schemas.microsoft.com/office/drawing/2014/main" id="{932EB1D2-1F28-884F-8A61-0EF4FEC42251}"/>
                </a:ext>
              </a:extLst>
            </p:cNvPr>
            <p:cNvSpPr/>
            <p:nvPr/>
          </p:nvSpPr>
          <p:spPr>
            <a:xfrm>
              <a:off x="16009628" y="9514960"/>
              <a:ext cx="190500" cy="173355"/>
            </a:xfrm>
            <a:custGeom>
              <a:avLst/>
              <a:gdLst/>
              <a:ahLst/>
              <a:cxnLst/>
              <a:rect l="l" t="t" r="r" b="b"/>
              <a:pathLst>
                <a:path w="190500" h="173354">
                  <a:moveTo>
                    <a:pt x="8083" y="0"/>
                  </a:moveTo>
                  <a:lnTo>
                    <a:pt x="1560" y="0"/>
                  </a:lnTo>
                  <a:lnTo>
                    <a:pt x="0" y="261"/>
                  </a:lnTo>
                  <a:lnTo>
                    <a:pt x="0" y="1308"/>
                  </a:lnTo>
                  <a:lnTo>
                    <a:pt x="1298" y="2083"/>
                  </a:lnTo>
                  <a:lnTo>
                    <a:pt x="2607" y="2617"/>
                  </a:lnTo>
                  <a:lnTo>
                    <a:pt x="10952" y="4690"/>
                  </a:lnTo>
                  <a:lnTo>
                    <a:pt x="13821" y="13308"/>
                  </a:lnTo>
                  <a:lnTo>
                    <a:pt x="13821" y="117169"/>
                  </a:lnTo>
                  <a:lnTo>
                    <a:pt x="20806" y="145856"/>
                  </a:lnTo>
                  <a:lnTo>
                    <a:pt x="39166" y="162924"/>
                  </a:lnTo>
                  <a:lnTo>
                    <a:pt x="65010" y="171138"/>
                  </a:lnTo>
                  <a:lnTo>
                    <a:pt x="94447" y="173261"/>
                  </a:lnTo>
                  <a:lnTo>
                    <a:pt x="127234" y="169173"/>
                  </a:lnTo>
                  <a:lnTo>
                    <a:pt x="131623" y="166738"/>
                  </a:lnTo>
                  <a:lnTo>
                    <a:pt x="99672" y="166738"/>
                  </a:lnTo>
                  <a:lnTo>
                    <a:pt x="77559" y="163539"/>
                  </a:lnTo>
                  <a:lnTo>
                    <a:pt x="59945" y="154054"/>
                  </a:lnTo>
                  <a:lnTo>
                    <a:pt x="48300" y="138453"/>
                  </a:lnTo>
                  <a:lnTo>
                    <a:pt x="44144" y="117169"/>
                  </a:lnTo>
                  <a:lnTo>
                    <a:pt x="44092" y="13308"/>
                  </a:lnTo>
                  <a:lnTo>
                    <a:pt x="46961" y="4690"/>
                  </a:lnTo>
                  <a:lnTo>
                    <a:pt x="55307" y="2617"/>
                  </a:lnTo>
                  <a:lnTo>
                    <a:pt x="56616" y="2083"/>
                  </a:lnTo>
                  <a:lnTo>
                    <a:pt x="57914" y="1308"/>
                  </a:lnTo>
                  <a:lnTo>
                    <a:pt x="57914" y="1047"/>
                  </a:lnTo>
                  <a:lnTo>
                    <a:pt x="20606" y="1047"/>
                  </a:lnTo>
                  <a:lnTo>
                    <a:pt x="8083" y="0"/>
                  </a:lnTo>
                  <a:close/>
                </a:path>
                <a:path w="190500" h="173354">
                  <a:moveTo>
                    <a:pt x="150037" y="0"/>
                  </a:moveTo>
                  <a:lnTo>
                    <a:pt x="141943" y="0"/>
                  </a:lnTo>
                  <a:lnTo>
                    <a:pt x="140644" y="261"/>
                  </a:lnTo>
                  <a:lnTo>
                    <a:pt x="140644" y="1821"/>
                  </a:lnTo>
                  <a:lnTo>
                    <a:pt x="142466" y="2869"/>
                  </a:lnTo>
                  <a:lnTo>
                    <a:pt x="144027" y="3654"/>
                  </a:lnTo>
                  <a:lnTo>
                    <a:pt x="151314" y="9111"/>
                  </a:lnTo>
                  <a:lnTo>
                    <a:pt x="156914" y="17744"/>
                  </a:lnTo>
                  <a:lnTo>
                    <a:pt x="160506" y="30289"/>
                  </a:lnTo>
                  <a:lnTo>
                    <a:pt x="161775" y="47485"/>
                  </a:lnTo>
                  <a:lnTo>
                    <a:pt x="161775" y="102028"/>
                  </a:lnTo>
                  <a:lnTo>
                    <a:pt x="158163" y="130961"/>
                  </a:lnTo>
                  <a:lnTo>
                    <a:pt x="146968" y="151114"/>
                  </a:lnTo>
                  <a:lnTo>
                    <a:pt x="127650" y="162901"/>
                  </a:lnTo>
                  <a:lnTo>
                    <a:pt x="99672" y="166738"/>
                  </a:lnTo>
                  <a:lnTo>
                    <a:pt x="131623" y="166738"/>
                  </a:lnTo>
                  <a:lnTo>
                    <a:pt x="150259" y="156400"/>
                  </a:lnTo>
                  <a:lnTo>
                    <a:pt x="163841" y="134185"/>
                  </a:lnTo>
                  <a:lnTo>
                    <a:pt x="168262" y="102028"/>
                  </a:lnTo>
                  <a:lnTo>
                    <a:pt x="168298" y="47485"/>
                  </a:lnTo>
                  <a:lnTo>
                    <a:pt x="170080" y="30120"/>
                  </a:lnTo>
                  <a:lnTo>
                    <a:pt x="174333" y="17742"/>
                  </a:lnTo>
                  <a:lnTo>
                    <a:pt x="180006" y="9472"/>
                  </a:lnTo>
                  <a:lnTo>
                    <a:pt x="186046" y="4429"/>
                  </a:lnTo>
                  <a:lnTo>
                    <a:pt x="188653" y="2617"/>
                  </a:lnTo>
                  <a:lnTo>
                    <a:pt x="189962" y="1560"/>
                  </a:lnTo>
                  <a:lnTo>
                    <a:pt x="189962" y="1047"/>
                  </a:lnTo>
                  <a:lnTo>
                    <a:pt x="152644" y="1047"/>
                  </a:lnTo>
                  <a:lnTo>
                    <a:pt x="150037" y="0"/>
                  </a:lnTo>
                  <a:close/>
                </a:path>
                <a:path w="190500" h="173354">
                  <a:moveTo>
                    <a:pt x="56354" y="0"/>
                  </a:moveTo>
                  <a:lnTo>
                    <a:pt x="49830" y="0"/>
                  </a:lnTo>
                  <a:lnTo>
                    <a:pt x="37307" y="1047"/>
                  </a:lnTo>
                  <a:lnTo>
                    <a:pt x="57914" y="1047"/>
                  </a:lnTo>
                  <a:lnTo>
                    <a:pt x="57914" y="261"/>
                  </a:lnTo>
                  <a:lnTo>
                    <a:pt x="56354" y="0"/>
                  </a:lnTo>
                  <a:close/>
                </a:path>
                <a:path w="190500" h="173354">
                  <a:moveTo>
                    <a:pt x="188392" y="0"/>
                  </a:moveTo>
                  <a:lnTo>
                    <a:pt x="183167" y="0"/>
                  </a:lnTo>
                  <a:lnTo>
                    <a:pt x="175607" y="1047"/>
                  </a:lnTo>
                  <a:lnTo>
                    <a:pt x="189962" y="1047"/>
                  </a:lnTo>
                  <a:lnTo>
                    <a:pt x="189962" y="261"/>
                  </a:lnTo>
                  <a:lnTo>
                    <a:pt x="188392" y="0"/>
                  </a:lnTo>
                  <a:close/>
                </a:path>
              </a:pathLst>
            </a:custGeom>
            <a:solidFill>
              <a:srgbClr val="FFFFFF"/>
            </a:solidFill>
          </p:spPr>
          <p:txBody>
            <a:bodyPr wrap="square" lIns="0" tIns="0" rIns="0" bIns="0" rtlCol="0"/>
            <a:lstStyle/>
            <a:p>
              <a:endParaRPr/>
            </a:p>
          </p:txBody>
        </p:sp>
        <p:sp>
          <p:nvSpPr>
            <p:cNvPr id="32" name="object 15">
              <a:extLst>
                <a:ext uri="{FF2B5EF4-FFF2-40B4-BE49-F238E27FC236}">
                  <a16:creationId xmlns:a16="http://schemas.microsoft.com/office/drawing/2014/main" id="{ABB63B51-DDCB-E143-8E05-E87C51FF8176}"/>
                </a:ext>
              </a:extLst>
            </p:cNvPr>
            <p:cNvSpPr/>
            <p:nvPr/>
          </p:nvSpPr>
          <p:spPr>
            <a:xfrm>
              <a:off x="16203762" y="9514959"/>
              <a:ext cx="193675" cy="173990"/>
            </a:xfrm>
            <a:custGeom>
              <a:avLst/>
              <a:gdLst/>
              <a:ahLst/>
              <a:cxnLst/>
              <a:rect l="l" t="t" r="r" b="b"/>
              <a:pathLst>
                <a:path w="193675" h="173990">
                  <a:moveTo>
                    <a:pt x="70098" y="19057"/>
                  </a:moveTo>
                  <a:lnTo>
                    <a:pt x="28962" y="19057"/>
                  </a:lnTo>
                  <a:lnTo>
                    <a:pt x="166476" y="169094"/>
                  </a:lnTo>
                  <a:lnTo>
                    <a:pt x="168560" y="171178"/>
                  </a:lnTo>
                  <a:lnTo>
                    <a:pt x="170382" y="173785"/>
                  </a:lnTo>
                  <a:lnTo>
                    <a:pt x="173261" y="173785"/>
                  </a:lnTo>
                  <a:lnTo>
                    <a:pt x="173785" y="171701"/>
                  </a:lnTo>
                  <a:lnTo>
                    <a:pt x="173785" y="118205"/>
                  </a:lnTo>
                  <a:lnTo>
                    <a:pt x="167261" y="118205"/>
                  </a:lnTo>
                  <a:lnTo>
                    <a:pt x="70098" y="19057"/>
                  </a:lnTo>
                  <a:close/>
                </a:path>
                <a:path w="193675" h="173990">
                  <a:moveTo>
                    <a:pt x="52448" y="1047"/>
                  </a:moveTo>
                  <a:lnTo>
                    <a:pt x="6261" y="1047"/>
                  </a:lnTo>
                  <a:lnTo>
                    <a:pt x="5214" y="1560"/>
                  </a:lnTo>
                  <a:lnTo>
                    <a:pt x="5214" y="3130"/>
                  </a:lnTo>
                  <a:lnTo>
                    <a:pt x="7036" y="3916"/>
                  </a:lnTo>
                  <a:lnTo>
                    <a:pt x="9905" y="5214"/>
                  </a:lnTo>
                  <a:lnTo>
                    <a:pt x="22393" y="47485"/>
                  </a:lnTo>
                  <a:lnTo>
                    <a:pt x="22439" y="121598"/>
                  </a:lnTo>
                  <a:lnTo>
                    <a:pt x="21639" y="134703"/>
                  </a:lnTo>
                  <a:lnTo>
                    <a:pt x="18589" y="147368"/>
                  </a:lnTo>
                  <a:lnTo>
                    <a:pt x="12309" y="158370"/>
                  </a:lnTo>
                  <a:lnTo>
                    <a:pt x="1821" y="166487"/>
                  </a:lnTo>
                  <a:lnTo>
                    <a:pt x="774" y="166487"/>
                  </a:lnTo>
                  <a:lnTo>
                    <a:pt x="0" y="167000"/>
                  </a:lnTo>
                  <a:lnTo>
                    <a:pt x="0" y="167795"/>
                  </a:lnTo>
                  <a:lnTo>
                    <a:pt x="774" y="168047"/>
                  </a:lnTo>
                  <a:lnTo>
                    <a:pt x="50616" y="168047"/>
                  </a:lnTo>
                  <a:lnTo>
                    <a:pt x="51925" y="167795"/>
                  </a:lnTo>
                  <a:lnTo>
                    <a:pt x="51925" y="166487"/>
                  </a:lnTo>
                  <a:lnTo>
                    <a:pt x="50354" y="166225"/>
                  </a:lnTo>
                  <a:lnTo>
                    <a:pt x="48794" y="165439"/>
                  </a:lnTo>
                  <a:lnTo>
                    <a:pt x="38539" y="157818"/>
                  </a:lnTo>
                  <a:lnTo>
                    <a:pt x="32517" y="147335"/>
                  </a:lnTo>
                  <a:lnTo>
                    <a:pt x="29675" y="134945"/>
                  </a:lnTo>
                  <a:lnTo>
                    <a:pt x="28962" y="121598"/>
                  </a:lnTo>
                  <a:lnTo>
                    <a:pt x="28962" y="19057"/>
                  </a:lnTo>
                  <a:lnTo>
                    <a:pt x="70098" y="19057"/>
                  </a:lnTo>
                  <a:lnTo>
                    <a:pt x="52448" y="1047"/>
                  </a:lnTo>
                  <a:close/>
                </a:path>
                <a:path w="193675" h="173990">
                  <a:moveTo>
                    <a:pt x="192308" y="0"/>
                  </a:moveTo>
                  <a:lnTo>
                    <a:pt x="146121" y="0"/>
                  </a:lnTo>
                  <a:lnTo>
                    <a:pt x="144822" y="261"/>
                  </a:lnTo>
                  <a:lnTo>
                    <a:pt x="144822" y="2094"/>
                  </a:lnTo>
                  <a:lnTo>
                    <a:pt x="145335" y="2869"/>
                  </a:lnTo>
                  <a:lnTo>
                    <a:pt x="146906" y="3392"/>
                  </a:lnTo>
                  <a:lnTo>
                    <a:pt x="157570" y="11405"/>
                  </a:lnTo>
                  <a:lnTo>
                    <a:pt x="163735" y="23452"/>
                  </a:lnTo>
                  <a:lnTo>
                    <a:pt x="166575" y="38581"/>
                  </a:lnTo>
                  <a:lnTo>
                    <a:pt x="167261" y="55841"/>
                  </a:lnTo>
                  <a:lnTo>
                    <a:pt x="167261" y="118205"/>
                  </a:lnTo>
                  <a:lnTo>
                    <a:pt x="173785" y="118205"/>
                  </a:lnTo>
                  <a:lnTo>
                    <a:pt x="173785" y="47485"/>
                  </a:lnTo>
                  <a:lnTo>
                    <a:pt x="174392" y="34050"/>
                  </a:lnTo>
                  <a:lnTo>
                    <a:pt x="176687" y="21564"/>
                  </a:lnTo>
                  <a:lnTo>
                    <a:pt x="181378" y="11277"/>
                  </a:lnTo>
                  <a:lnTo>
                    <a:pt x="189177" y="4439"/>
                  </a:lnTo>
                  <a:lnTo>
                    <a:pt x="191784" y="3130"/>
                  </a:lnTo>
                  <a:lnTo>
                    <a:pt x="193606" y="1821"/>
                  </a:lnTo>
                  <a:lnTo>
                    <a:pt x="193606" y="261"/>
                  </a:lnTo>
                  <a:lnTo>
                    <a:pt x="192308" y="0"/>
                  </a:lnTo>
                  <a:close/>
                </a:path>
              </a:pathLst>
            </a:custGeom>
            <a:solidFill>
              <a:srgbClr val="FFFFFF"/>
            </a:solidFill>
          </p:spPr>
          <p:txBody>
            <a:bodyPr wrap="square" lIns="0" tIns="0" rIns="0" bIns="0" rtlCol="0"/>
            <a:lstStyle/>
            <a:p>
              <a:endParaRPr/>
            </a:p>
          </p:txBody>
        </p:sp>
        <p:sp>
          <p:nvSpPr>
            <p:cNvPr id="33" name="object 16">
              <a:extLst>
                <a:ext uri="{FF2B5EF4-FFF2-40B4-BE49-F238E27FC236}">
                  <a16:creationId xmlns:a16="http://schemas.microsoft.com/office/drawing/2014/main" id="{9FB162AC-E8BD-8D49-8DF8-1EADF92CD8C2}"/>
                </a:ext>
              </a:extLst>
            </p:cNvPr>
            <p:cNvSpPr/>
            <p:nvPr/>
          </p:nvSpPr>
          <p:spPr>
            <a:xfrm>
              <a:off x="16400247" y="9514956"/>
              <a:ext cx="187960" cy="168910"/>
            </a:xfrm>
            <a:custGeom>
              <a:avLst/>
              <a:gdLst/>
              <a:ahLst/>
              <a:cxnLst/>
              <a:rect l="l" t="t" r="r" b="b"/>
              <a:pathLst>
                <a:path w="187959" h="168909">
                  <a:moveTo>
                    <a:pt x="124205" y="167010"/>
                  </a:moveTo>
                  <a:lnTo>
                    <a:pt x="65233" y="167010"/>
                  </a:lnTo>
                  <a:lnTo>
                    <a:pt x="65233" y="168581"/>
                  </a:lnTo>
                  <a:lnTo>
                    <a:pt x="67055" y="168832"/>
                  </a:lnTo>
                  <a:lnTo>
                    <a:pt x="68353" y="168832"/>
                  </a:lnTo>
                  <a:lnTo>
                    <a:pt x="75955" y="168439"/>
                  </a:lnTo>
                  <a:lnTo>
                    <a:pt x="83729" y="168169"/>
                  </a:lnTo>
                  <a:lnTo>
                    <a:pt x="94709" y="168047"/>
                  </a:lnTo>
                  <a:lnTo>
                    <a:pt x="124205" y="168047"/>
                  </a:lnTo>
                  <a:lnTo>
                    <a:pt x="124205" y="167010"/>
                  </a:lnTo>
                  <a:close/>
                </a:path>
                <a:path w="187959" h="168909">
                  <a:moveTo>
                    <a:pt x="124205" y="168047"/>
                  </a:moveTo>
                  <a:lnTo>
                    <a:pt x="94709" y="168047"/>
                  </a:lnTo>
                  <a:lnTo>
                    <a:pt x="105690" y="168169"/>
                  </a:lnTo>
                  <a:lnTo>
                    <a:pt x="113467" y="168439"/>
                  </a:lnTo>
                  <a:lnTo>
                    <a:pt x="121074" y="168832"/>
                  </a:lnTo>
                  <a:lnTo>
                    <a:pt x="122373" y="168832"/>
                  </a:lnTo>
                  <a:lnTo>
                    <a:pt x="124205" y="168581"/>
                  </a:lnTo>
                  <a:lnTo>
                    <a:pt x="124205" y="168047"/>
                  </a:lnTo>
                  <a:close/>
                </a:path>
                <a:path w="187959" h="168909">
                  <a:moveTo>
                    <a:pt x="3654" y="0"/>
                  </a:moveTo>
                  <a:lnTo>
                    <a:pt x="1821" y="0"/>
                  </a:lnTo>
                  <a:lnTo>
                    <a:pt x="0" y="785"/>
                  </a:lnTo>
                  <a:lnTo>
                    <a:pt x="0" y="3141"/>
                  </a:lnTo>
                  <a:lnTo>
                    <a:pt x="2607" y="3916"/>
                  </a:lnTo>
                  <a:lnTo>
                    <a:pt x="6774" y="7308"/>
                  </a:lnTo>
                  <a:lnTo>
                    <a:pt x="79578" y="97599"/>
                  </a:lnTo>
                  <a:lnTo>
                    <a:pt x="79578" y="136477"/>
                  </a:lnTo>
                  <a:lnTo>
                    <a:pt x="66793" y="167010"/>
                  </a:lnTo>
                  <a:lnTo>
                    <a:pt x="122635" y="167010"/>
                  </a:lnTo>
                  <a:lnTo>
                    <a:pt x="109850" y="136477"/>
                  </a:lnTo>
                  <a:lnTo>
                    <a:pt x="109850" y="93421"/>
                  </a:lnTo>
                  <a:lnTo>
                    <a:pt x="114878" y="86646"/>
                  </a:lnTo>
                  <a:lnTo>
                    <a:pt x="105159" y="86646"/>
                  </a:lnTo>
                  <a:lnTo>
                    <a:pt x="60270" y="29234"/>
                  </a:lnTo>
                  <a:lnTo>
                    <a:pt x="55841" y="23486"/>
                  </a:lnTo>
                  <a:lnTo>
                    <a:pt x="52438" y="19842"/>
                  </a:lnTo>
                  <a:lnTo>
                    <a:pt x="52438" y="8355"/>
                  </a:lnTo>
                  <a:lnTo>
                    <a:pt x="57401" y="5214"/>
                  </a:lnTo>
                  <a:lnTo>
                    <a:pt x="60532" y="3916"/>
                  </a:lnTo>
                  <a:lnTo>
                    <a:pt x="63139" y="3141"/>
                  </a:lnTo>
                  <a:lnTo>
                    <a:pt x="64710" y="2094"/>
                  </a:lnTo>
                  <a:lnTo>
                    <a:pt x="64710" y="1047"/>
                  </a:lnTo>
                  <a:lnTo>
                    <a:pt x="37569" y="1047"/>
                  </a:lnTo>
                  <a:lnTo>
                    <a:pt x="26322" y="883"/>
                  </a:lnTo>
                  <a:lnTo>
                    <a:pt x="3654" y="0"/>
                  </a:lnTo>
                  <a:close/>
                </a:path>
                <a:path w="187959" h="168909">
                  <a:moveTo>
                    <a:pt x="147943" y="0"/>
                  </a:moveTo>
                  <a:lnTo>
                    <a:pt x="142990" y="0"/>
                  </a:lnTo>
                  <a:lnTo>
                    <a:pt x="141953" y="272"/>
                  </a:lnTo>
                  <a:lnTo>
                    <a:pt x="141953" y="1832"/>
                  </a:lnTo>
                  <a:lnTo>
                    <a:pt x="144561" y="2879"/>
                  </a:lnTo>
                  <a:lnTo>
                    <a:pt x="149775" y="5214"/>
                  </a:lnTo>
                  <a:lnTo>
                    <a:pt x="153429" y="7057"/>
                  </a:lnTo>
                  <a:lnTo>
                    <a:pt x="153429" y="14617"/>
                  </a:lnTo>
                  <a:lnTo>
                    <a:pt x="105159" y="86646"/>
                  </a:lnTo>
                  <a:lnTo>
                    <a:pt x="114878" y="86646"/>
                  </a:lnTo>
                  <a:lnTo>
                    <a:pt x="154204" y="33663"/>
                  </a:lnTo>
                  <a:lnTo>
                    <a:pt x="184214" y="3916"/>
                  </a:lnTo>
                  <a:lnTo>
                    <a:pt x="187617" y="2345"/>
                  </a:lnTo>
                  <a:lnTo>
                    <a:pt x="187617" y="1047"/>
                  </a:lnTo>
                  <a:lnTo>
                    <a:pt x="154204" y="1047"/>
                  </a:lnTo>
                  <a:lnTo>
                    <a:pt x="147943" y="0"/>
                  </a:lnTo>
                  <a:close/>
                </a:path>
                <a:path w="187959" h="168909">
                  <a:moveTo>
                    <a:pt x="62877" y="0"/>
                  </a:moveTo>
                  <a:lnTo>
                    <a:pt x="58710" y="0"/>
                  </a:lnTo>
                  <a:lnTo>
                    <a:pt x="50878" y="1047"/>
                  </a:lnTo>
                  <a:lnTo>
                    <a:pt x="64710" y="1047"/>
                  </a:lnTo>
                  <a:lnTo>
                    <a:pt x="64710" y="272"/>
                  </a:lnTo>
                  <a:lnTo>
                    <a:pt x="62877" y="0"/>
                  </a:lnTo>
                  <a:close/>
                </a:path>
                <a:path w="187959" h="168909">
                  <a:moveTo>
                    <a:pt x="185784" y="0"/>
                  </a:moveTo>
                  <a:lnTo>
                    <a:pt x="181868" y="0"/>
                  </a:lnTo>
                  <a:lnTo>
                    <a:pt x="173523" y="1047"/>
                  </a:lnTo>
                  <a:lnTo>
                    <a:pt x="187617" y="1047"/>
                  </a:lnTo>
                  <a:lnTo>
                    <a:pt x="187617" y="272"/>
                  </a:lnTo>
                  <a:lnTo>
                    <a:pt x="185784" y="0"/>
                  </a:lnTo>
                  <a:close/>
                </a:path>
              </a:pathLst>
            </a:custGeom>
            <a:solidFill>
              <a:srgbClr val="FFFFFF"/>
            </a:solidFill>
          </p:spPr>
          <p:txBody>
            <a:bodyPr wrap="square" lIns="0" tIns="0" rIns="0" bIns="0" rtlCol="0"/>
            <a:lstStyle/>
            <a:p>
              <a:endParaRPr/>
            </a:p>
          </p:txBody>
        </p:sp>
        <p:sp>
          <p:nvSpPr>
            <p:cNvPr id="34" name="object 17">
              <a:extLst>
                <a:ext uri="{FF2B5EF4-FFF2-40B4-BE49-F238E27FC236}">
                  <a16:creationId xmlns:a16="http://schemas.microsoft.com/office/drawing/2014/main" id="{441C65A9-925A-4942-BEAA-F5B4A636B715}"/>
                </a:ext>
              </a:extLst>
            </p:cNvPr>
            <p:cNvSpPr/>
            <p:nvPr/>
          </p:nvSpPr>
          <p:spPr>
            <a:xfrm>
              <a:off x="14633565" y="9752420"/>
              <a:ext cx="371475" cy="342900"/>
            </a:xfrm>
            <a:custGeom>
              <a:avLst/>
              <a:gdLst/>
              <a:ahLst/>
              <a:cxnLst/>
              <a:rect l="l" t="t" r="r" b="b"/>
              <a:pathLst>
                <a:path w="371475" h="342900">
                  <a:moveTo>
                    <a:pt x="252825" y="11894"/>
                  </a:moveTo>
                  <a:lnTo>
                    <a:pt x="185376" y="11894"/>
                  </a:lnTo>
                  <a:lnTo>
                    <a:pt x="233235" y="21474"/>
                  </a:lnTo>
                  <a:lnTo>
                    <a:pt x="265854" y="47046"/>
                  </a:lnTo>
                  <a:lnTo>
                    <a:pt x="285878" y="83860"/>
                  </a:lnTo>
                  <a:lnTo>
                    <a:pt x="295953" y="127166"/>
                  </a:lnTo>
                  <a:lnTo>
                    <a:pt x="298723" y="172214"/>
                  </a:lnTo>
                  <a:lnTo>
                    <a:pt x="295322" y="221697"/>
                  </a:lnTo>
                  <a:lnTo>
                    <a:pt x="282781" y="268506"/>
                  </a:lnTo>
                  <a:lnTo>
                    <a:pt x="257597" y="306340"/>
                  </a:lnTo>
                  <a:lnTo>
                    <a:pt x="216265" y="328900"/>
                  </a:lnTo>
                  <a:lnTo>
                    <a:pt x="211197" y="342816"/>
                  </a:lnTo>
                  <a:lnTo>
                    <a:pt x="255583" y="332873"/>
                  </a:lnTo>
                  <a:lnTo>
                    <a:pt x="294351" y="314292"/>
                  </a:lnTo>
                  <a:lnTo>
                    <a:pt x="326407" y="288005"/>
                  </a:lnTo>
                  <a:lnTo>
                    <a:pt x="350658" y="254942"/>
                  </a:lnTo>
                  <a:lnTo>
                    <a:pt x="366010" y="216035"/>
                  </a:lnTo>
                  <a:lnTo>
                    <a:pt x="371370" y="172214"/>
                  </a:lnTo>
                  <a:lnTo>
                    <a:pt x="365030" y="124667"/>
                  </a:lnTo>
                  <a:lnTo>
                    <a:pt x="346946" y="83034"/>
                  </a:lnTo>
                  <a:lnTo>
                    <a:pt x="318530" y="48533"/>
                  </a:lnTo>
                  <a:lnTo>
                    <a:pt x="281190" y="22382"/>
                  </a:lnTo>
                  <a:lnTo>
                    <a:pt x="252825" y="11894"/>
                  </a:lnTo>
                  <a:close/>
                </a:path>
                <a:path w="371475" h="342900">
                  <a:moveTo>
                    <a:pt x="185376" y="0"/>
                  </a:moveTo>
                  <a:lnTo>
                    <a:pt x="134676" y="5798"/>
                  </a:lnTo>
                  <a:lnTo>
                    <a:pt x="89996" y="22382"/>
                  </a:lnTo>
                  <a:lnTo>
                    <a:pt x="52762" y="48533"/>
                  </a:lnTo>
                  <a:lnTo>
                    <a:pt x="24401" y="83034"/>
                  </a:lnTo>
                  <a:lnTo>
                    <a:pt x="6337" y="124667"/>
                  </a:lnTo>
                  <a:lnTo>
                    <a:pt x="0" y="172214"/>
                  </a:lnTo>
                  <a:lnTo>
                    <a:pt x="6597" y="220645"/>
                  </a:lnTo>
                  <a:lnTo>
                    <a:pt x="25373" y="262885"/>
                  </a:lnTo>
                  <a:lnTo>
                    <a:pt x="54802" y="297655"/>
                  </a:lnTo>
                  <a:lnTo>
                    <a:pt x="93358" y="323676"/>
                  </a:lnTo>
                  <a:lnTo>
                    <a:pt x="105652" y="316937"/>
                  </a:lnTo>
                  <a:lnTo>
                    <a:pt x="117734" y="310105"/>
                  </a:lnTo>
                  <a:lnTo>
                    <a:pt x="95529" y="282819"/>
                  </a:lnTo>
                  <a:lnTo>
                    <a:pt x="81714" y="248742"/>
                  </a:lnTo>
                  <a:lnTo>
                    <a:pt x="74638" y="210874"/>
                  </a:lnTo>
                  <a:lnTo>
                    <a:pt x="72647" y="172214"/>
                  </a:lnTo>
                  <a:lnTo>
                    <a:pt x="75412" y="127166"/>
                  </a:lnTo>
                  <a:lnTo>
                    <a:pt x="85452" y="83860"/>
                  </a:lnTo>
                  <a:lnTo>
                    <a:pt x="105383" y="47046"/>
                  </a:lnTo>
                  <a:lnTo>
                    <a:pt x="137819" y="21474"/>
                  </a:lnTo>
                  <a:lnTo>
                    <a:pt x="185376" y="11894"/>
                  </a:lnTo>
                  <a:lnTo>
                    <a:pt x="252825" y="11894"/>
                  </a:lnTo>
                  <a:lnTo>
                    <a:pt x="236336" y="5798"/>
                  </a:lnTo>
                  <a:lnTo>
                    <a:pt x="185376" y="0"/>
                  </a:lnTo>
                  <a:close/>
                </a:path>
              </a:pathLst>
            </a:custGeom>
            <a:solidFill>
              <a:srgbClr val="FFFFFF"/>
            </a:solidFill>
          </p:spPr>
          <p:txBody>
            <a:bodyPr wrap="square" lIns="0" tIns="0" rIns="0" bIns="0" rtlCol="0"/>
            <a:lstStyle/>
            <a:p>
              <a:endParaRPr/>
            </a:p>
          </p:txBody>
        </p:sp>
        <p:sp>
          <p:nvSpPr>
            <p:cNvPr id="35" name="object 18">
              <a:extLst>
                <a:ext uri="{FF2B5EF4-FFF2-40B4-BE49-F238E27FC236}">
                  <a16:creationId xmlns:a16="http://schemas.microsoft.com/office/drawing/2014/main" id="{32E39618-2D32-594F-8E47-48F2DAE8955B}"/>
                </a:ext>
              </a:extLst>
            </p:cNvPr>
            <p:cNvSpPr/>
            <p:nvPr/>
          </p:nvSpPr>
          <p:spPr>
            <a:xfrm>
              <a:off x="14056678" y="9481090"/>
              <a:ext cx="1117600" cy="720725"/>
            </a:xfrm>
            <a:custGeom>
              <a:avLst/>
              <a:gdLst/>
              <a:ahLst/>
              <a:cxnLst/>
              <a:rect l="l" t="t" r="r" b="b"/>
              <a:pathLst>
                <a:path w="1117600" h="720725">
                  <a:moveTo>
                    <a:pt x="817111" y="0"/>
                  </a:moveTo>
                  <a:lnTo>
                    <a:pt x="771055" y="2265"/>
                  </a:lnTo>
                  <a:lnTo>
                    <a:pt x="724315" y="6979"/>
                  </a:lnTo>
                  <a:lnTo>
                    <a:pt x="677118" y="14086"/>
                  </a:lnTo>
                  <a:lnTo>
                    <a:pt x="629690" y="23529"/>
                  </a:lnTo>
                  <a:lnTo>
                    <a:pt x="582258" y="35254"/>
                  </a:lnTo>
                  <a:lnTo>
                    <a:pt x="535047" y="49203"/>
                  </a:lnTo>
                  <a:lnTo>
                    <a:pt x="488285" y="65320"/>
                  </a:lnTo>
                  <a:lnTo>
                    <a:pt x="442196" y="83551"/>
                  </a:lnTo>
                  <a:lnTo>
                    <a:pt x="397009" y="103839"/>
                  </a:lnTo>
                  <a:lnTo>
                    <a:pt x="349290" y="128078"/>
                  </a:lnTo>
                  <a:lnTo>
                    <a:pt x="303814" y="154196"/>
                  </a:lnTo>
                  <a:lnTo>
                    <a:pt x="260685" y="182108"/>
                  </a:lnTo>
                  <a:lnTo>
                    <a:pt x="220008" y="211729"/>
                  </a:lnTo>
                  <a:lnTo>
                    <a:pt x="181888" y="242973"/>
                  </a:lnTo>
                  <a:lnTo>
                    <a:pt x="146430" y="275755"/>
                  </a:lnTo>
                  <a:lnTo>
                    <a:pt x="113738" y="309989"/>
                  </a:lnTo>
                  <a:lnTo>
                    <a:pt x="83917" y="345589"/>
                  </a:lnTo>
                  <a:lnTo>
                    <a:pt x="57072" y="382470"/>
                  </a:lnTo>
                  <a:lnTo>
                    <a:pt x="27259" y="433282"/>
                  </a:lnTo>
                  <a:lnTo>
                    <a:pt x="8211" y="481313"/>
                  </a:lnTo>
                  <a:lnTo>
                    <a:pt x="0" y="526164"/>
                  </a:lnTo>
                  <a:lnTo>
                    <a:pt x="2699" y="567438"/>
                  </a:lnTo>
                  <a:lnTo>
                    <a:pt x="16408" y="604771"/>
                  </a:lnTo>
                  <a:lnTo>
                    <a:pt x="69682" y="661436"/>
                  </a:lnTo>
                  <a:lnTo>
                    <a:pt x="108680" y="683175"/>
                  </a:lnTo>
                  <a:lnTo>
                    <a:pt x="155019" y="700178"/>
                  </a:lnTo>
                  <a:lnTo>
                    <a:pt x="208027" y="712199"/>
                  </a:lnTo>
                  <a:lnTo>
                    <a:pt x="267037" y="718993"/>
                  </a:lnTo>
                  <a:lnTo>
                    <a:pt x="331377" y="720313"/>
                  </a:lnTo>
                  <a:lnTo>
                    <a:pt x="377912" y="718095"/>
                  </a:lnTo>
                  <a:lnTo>
                    <a:pt x="425310" y="713545"/>
                  </a:lnTo>
                  <a:lnTo>
                    <a:pt x="473340" y="706716"/>
                  </a:lnTo>
                  <a:lnTo>
                    <a:pt x="519066" y="698167"/>
                  </a:lnTo>
                  <a:lnTo>
                    <a:pt x="342979" y="698167"/>
                  </a:lnTo>
                  <a:lnTo>
                    <a:pt x="285328" y="696119"/>
                  </a:lnTo>
                  <a:lnTo>
                    <a:pt x="236043" y="687292"/>
                  </a:lnTo>
                  <a:lnTo>
                    <a:pt x="195485" y="671824"/>
                  </a:lnTo>
                  <a:lnTo>
                    <a:pt x="164017" y="649854"/>
                  </a:lnTo>
                  <a:lnTo>
                    <a:pt x="130018" y="588639"/>
                  </a:lnTo>
                  <a:lnTo>
                    <a:pt x="127061" y="550907"/>
                  </a:lnTo>
                  <a:lnTo>
                    <a:pt x="133019" y="508797"/>
                  </a:lnTo>
                  <a:lnTo>
                    <a:pt x="147782" y="462782"/>
                  </a:lnTo>
                  <a:lnTo>
                    <a:pt x="171238" y="413336"/>
                  </a:lnTo>
                  <a:lnTo>
                    <a:pt x="203276" y="360931"/>
                  </a:lnTo>
                  <a:lnTo>
                    <a:pt x="233774" y="318997"/>
                  </a:lnTo>
                  <a:lnTo>
                    <a:pt x="267035" y="279267"/>
                  </a:lnTo>
                  <a:lnTo>
                    <a:pt x="302829" y="241874"/>
                  </a:lnTo>
                  <a:lnTo>
                    <a:pt x="340925" y="206948"/>
                  </a:lnTo>
                  <a:lnTo>
                    <a:pt x="381093" y="174622"/>
                  </a:lnTo>
                  <a:lnTo>
                    <a:pt x="423101" y="145026"/>
                  </a:lnTo>
                  <a:lnTo>
                    <a:pt x="466719" y="118292"/>
                  </a:lnTo>
                  <a:lnTo>
                    <a:pt x="511715" y="94551"/>
                  </a:lnTo>
                  <a:lnTo>
                    <a:pt x="557860" y="73936"/>
                  </a:lnTo>
                  <a:lnTo>
                    <a:pt x="604923" y="56577"/>
                  </a:lnTo>
                  <a:lnTo>
                    <a:pt x="652671" y="42605"/>
                  </a:lnTo>
                  <a:lnTo>
                    <a:pt x="700876" y="32154"/>
                  </a:lnTo>
                  <a:lnTo>
                    <a:pt x="749306" y="25353"/>
                  </a:lnTo>
                  <a:lnTo>
                    <a:pt x="797730" y="22334"/>
                  </a:lnTo>
                  <a:lnTo>
                    <a:pt x="1007771" y="22334"/>
                  </a:lnTo>
                  <a:lnTo>
                    <a:pt x="998025" y="18852"/>
                  </a:lnTo>
                  <a:lnTo>
                    <a:pt x="944451" y="7345"/>
                  </a:lnTo>
                  <a:lnTo>
                    <a:pt x="884122" y="1052"/>
                  </a:lnTo>
                  <a:lnTo>
                    <a:pt x="817111" y="0"/>
                  </a:lnTo>
                  <a:close/>
                </a:path>
                <a:path w="1117600" h="720725">
                  <a:moveTo>
                    <a:pt x="791541" y="535156"/>
                  </a:moveTo>
                  <a:lnTo>
                    <a:pt x="786641" y="535156"/>
                  </a:lnTo>
                  <a:lnTo>
                    <a:pt x="783919" y="537062"/>
                  </a:lnTo>
                  <a:lnTo>
                    <a:pt x="777720" y="542423"/>
                  </a:lnTo>
                  <a:lnTo>
                    <a:pt x="773050" y="546025"/>
                  </a:lnTo>
                  <a:lnTo>
                    <a:pt x="728058" y="579063"/>
                  </a:lnTo>
                  <a:lnTo>
                    <a:pt x="685881" y="604771"/>
                  </a:lnTo>
                  <a:lnTo>
                    <a:pt x="641154" y="627683"/>
                  </a:lnTo>
                  <a:lnTo>
                    <a:pt x="594301" y="647651"/>
                  </a:lnTo>
                  <a:lnTo>
                    <a:pt x="545745" y="664527"/>
                  </a:lnTo>
                  <a:lnTo>
                    <a:pt x="495911" y="678165"/>
                  </a:lnTo>
                  <a:lnTo>
                    <a:pt x="445222" y="688415"/>
                  </a:lnTo>
                  <a:lnTo>
                    <a:pt x="394104" y="695132"/>
                  </a:lnTo>
                  <a:lnTo>
                    <a:pt x="342979" y="698167"/>
                  </a:lnTo>
                  <a:lnTo>
                    <a:pt x="519066" y="698167"/>
                  </a:lnTo>
                  <a:lnTo>
                    <a:pt x="570372" y="686435"/>
                  </a:lnTo>
                  <a:lnTo>
                    <a:pt x="618913" y="673091"/>
                  </a:lnTo>
                  <a:lnTo>
                    <a:pt x="667163" y="657684"/>
                  </a:lnTo>
                  <a:lnTo>
                    <a:pt x="714891" y="640266"/>
                  </a:lnTo>
                  <a:lnTo>
                    <a:pt x="761867" y="620892"/>
                  </a:lnTo>
                  <a:lnTo>
                    <a:pt x="785374" y="556213"/>
                  </a:lnTo>
                  <a:lnTo>
                    <a:pt x="791122" y="539219"/>
                  </a:lnTo>
                  <a:lnTo>
                    <a:pt x="791541" y="535156"/>
                  </a:lnTo>
                  <a:close/>
                </a:path>
                <a:path w="1117600" h="720725">
                  <a:moveTo>
                    <a:pt x="1007771" y="22334"/>
                  </a:moveTo>
                  <a:lnTo>
                    <a:pt x="797730" y="22334"/>
                  </a:lnTo>
                  <a:lnTo>
                    <a:pt x="864740" y="24474"/>
                  </a:lnTo>
                  <a:lnTo>
                    <a:pt x="919229" y="34148"/>
                  </a:lnTo>
                  <a:lnTo>
                    <a:pt x="961026" y="51309"/>
                  </a:lnTo>
                  <a:lnTo>
                    <a:pt x="1002096" y="96539"/>
                  </a:lnTo>
                  <a:lnTo>
                    <a:pt x="1008967" y="147630"/>
                  </a:lnTo>
                  <a:lnTo>
                    <a:pt x="1003640" y="178088"/>
                  </a:lnTo>
                  <a:lnTo>
                    <a:pt x="1002394" y="180926"/>
                  </a:lnTo>
                  <a:lnTo>
                    <a:pt x="1002760" y="183031"/>
                  </a:lnTo>
                  <a:lnTo>
                    <a:pt x="1003692" y="184423"/>
                  </a:lnTo>
                  <a:lnTo>
                    <a:pt x="1003985" y="184601"/>
                  </a:lnTo>
                  <a:lnTo>
                    <a:pt x="1004142" y="184601"/>
                  </a:lnTo>
                  <a:lnTo>
                    <a:pt x="1036289" y="160229"/>
                  </a:lnTo>
                  <a:lnTo>
                    <a:pt x="1117479" y="84416"/>
                  </a:lnTo>
                  <a:lnTo>
                    <a:pt x="1084612" y="57413"/>
                  </a:lnTo>
                  <a:lnTo>
                    <a:pt x="1044769" y="35550"/>
                  </a:lnTo>
                  <a:lnTo>
                    <a:pt x="1007771" y="22334"/>
                  </a:lnTo>
                  <a:close/>
                </a:path>
              </a:pathLst>
            </a:custGeom>
            <a:solidFill>
              <a:srgbClr val="FFFFFF"/>
            </a:solidFill>
          </p:spPr>
          <p:txBody>
            <a:bodyPr wrap="square" lIns="0" tIns="0" rIns="0" bIns="0" rtlCol="0"/>
            <a:lstStyle/>
            <a:p>
              <a:endParaRPr/>
            </a:p>
          </p:txBody>
        </p:sp>
      </p:grpSp>
    </p:spTree>
    <p:extLst>
      <p:ext uri="{BB962C8B-B14F-4D97-AF65-F5344CB8AC3E}">
        <p14:creationId xmlns:p14="http://schemas.microsoft.com/office/powerpoint/2010/main" val="2178391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59CD8448-B0E2-1043-BFEB-5FD7FBECC243}"/>
              </a:ext>
            </a:extLst>
          </p:cNvPr>
          <p:cNvSpPr/>
          <p:nvPr userDrawn="1"/>
        </p:nvSpPr>
        <p:spPr>
          <a:xfrm>
            <a:off x="125651" y="130492"/>
            <a:ext cx="19848787" cy="11048365"/>
          </a:xfrm>
          <a:custGeom>
            <a:avLst/>
            <a:gdLst/>
            <a:ahLst/>
            <a:cxnLst/>
            <a:rect l="l" t="t" r="r" b="b"/>
            <a:pathLst>
              <a:path w="19853275" h="11048365">
                <a:moveTo>
                  <a:pt x="0" y="11047967"/>
                </a:moveTo>
                <a:lnTo>
                  <a:pt x="19852798" y="11047967"/>
                </a:lnTo>
                <a:lnTo>
                  <a:pt x="19852798" y="0"/>
                </a:lnTo>
                <a:lnTo>
                  <a:pt x="0" y="0"/>
                </a:lnTo>
                <a:lnTo>
                  <a:pt x="0" y="11047967"/>
                </a:lnTo>
                <a:close/>
              </a:path>
            </a:pathLst>
          </a:custGeom>
          <a:solidFill>
            <a:srgbClr val="EFEEED"/>
          </a:solidFill>
        </p:spPr>
        <p:txBody>
          <a:bodyPr wrap="square" lIns="0" tIns="0" rIns="0" bIns="0" rtlCol="0"/>
          <a:lstStyle/>
          <a:p>
            <a:endParaRPr/>
          </a:p>
        </p:txBody>
      </p:sp>
      <p:pic>
        <p:nvPicPr>
          <p:cNvPr id="10" name="Picture 9">
            <a:extLst>
              <a:ext uri="{FF2B5EF4-FFF2-40B4-BE49-F238E27FC236}">
                <a16:creationId xmlns:a16="http://schemas.microsoft.com/office/drawing/2014/main" id="{AA179E3A-04D5-8B4F-8410-AE5F7BDB90E1}"/>
              </a:ext>
            </a:extLst>
          </p:cNvPr>
          <p:cNvPicPr>
            <a:picLocks noChangeAspect="1"/>
          </p:cNvPicPr>
          <p:nvPr userDrawn="1"/>
        </p:nvPicPr>
        <p:blipFill>
          <a:blip r:embed="rId9" cstate="print">
            <a:alphaModFix amt="35000"/>
            <a:extLst>
              <a:ext uri="{28A0092B-C50C-407E-A947-70E740481C1C}">
                <a14:useLocalDpi xmlns:a14="http://schemas.microsoft.com/office/drawing/2010/main" val="0"/>
              </a:ext>
            </a:extLst>
          </a:blip>
          <a:srcRect/>
          <a:stretch/>
        </p:blipFill>
        <p:spPr>
          <a:xfrm>
            <a:off x="125175" y="130491"/>
            <a:ext cx="9090030" cy="11048365"/>
          </a:xfrm>
          <a:prstGeom prst="rect">
            <a:avLst/>
          </a:prstGeom>
          <a:noFill/>
        </p:spPr>
      </p:pic>
      <p:sp>
        <p:nvSpPr>
          <p:cNvPr id="40" name="object 5">
            <a:extLst>
              <a:ext uri="{FF2B5EF4-FFF2-40B4-BE49-F238E27FC236}">
                <a16:creationId xmlns:a16="http://schemas.microsoft.com/office/drawing/2014/main" id="{8A23B66A-0BBD-D842-8875-32816B215FB6}"/>
              </a:ext>
            </a:extLst>
          </p:cNvPr>
          <p:cNvSpPr/>
          <p:nvPr userDrawn="1"/>
        </p:nvSpPr>
        <p:spPr>
          <a:xfrm flipV="1">
            <a:off x="2704257" y="10203179"/>
            <a:ext cx="16491793" cy="123931"/>
          </a:xfrm>
          <a:custGeom>
            <a:avLst/>
            <a:gdLst/>
            <a:ahLst/>
            <a:cxnLst/>
            <a:rect l="l" t="t" r="r" b="b"/>
            <a:pathLst>
              <a:path w="14778355">
                <a:moveTo>
                  <a:pt x="0" y="0"/>
                </a:moveTo>
                <a:lnTo>
                  <a:pt x="14778324" y="0"/>
                </a:lnTo>
              </a:path>
            </a:pathLst>
          </a:custGeom>
          <a:ln w="10481">
            <a:solidFill>
              <a:srgbClr val="2B2F3C"/>
            </a:solidFill>
          </a:ln>
        </p:spPr>
        <p:txBody>
          <a:bodyPr wrap="square" lIns="0" tIns="0" rIns="0" bIns="0" rtlCol="0"/>
          <a:lstStyle/>
          <a:p>
            <a:endParaRPr/>
          </a:p>
        </p:txBody>
      </p:sp>
      <p:sp>
        <p:nvSpPr>
          <p:cNvPr id="41" name="object 6">
            <a:extLst>
              <a:ext uri="{FF2B5EF4-FFF2-40B4-BE49-F238E27FC236}">
                <a16:creationId xmlns:a16="http://schemas.microsoft.com/office/drawing/2014/main" id="{E72D2BF8-BC01-A54A-8D56-5BFD5FDC78EB}"/>
              </a:ext>
            </a:extLst>
          </p:cNvPr>
          <p:cNvSpPr txBox="1"/>
          <p:nvPr userDrawn="1"/>
        </p:nvSpPr>
        <p:spPr>
          <a:xfrm>
            <a:off x="908050" y="10203180"/>
            <a:ext cx="1520190" cy="252095"/>
          </a:xfrm>
          <a:prstGeom prst="rect">
            <a:avLst/>
          </a:prstGeom>
        </p:spPr>
        <p:txBody>
          <a:bodyPr vert="horz" wrap="square" lIns="0" tIns="17145" rIns="0" bIns="0" rtlCol="0">
            <a:spAutoFit/>
          </a:bodyPr>
          <a:lstStyle/>
          <a:p>
            <a:pPr marL="12700">
              <a:lnSpc>
                <a:spcPct val="100000"/>
              </a:lnSpc>
              <a:spcBef>
                <a:spcPts val="135"/>
              </a:spcBef>
            </a:pPr>
            <a:r>
              <a:rPr sz="1450" b="1" spc="50" dirty="0">
                <a:solidFill>
                  <a:srgbClr val="2B2F3C"/>
                </a:solidFill>
                <a:latin typeface="Agenda Bold"/>
                <a:cs typeface="Agenda Bold"/>
              </a:rPr>
              <a:t>SUNY</a:t>
            </a:r>
            <a:r>
              <a:rPr sz="1450" b="1" spc="40" dirty="0">
                <a:solidFill>
                  <a:srgbClr val="2B2F3C"/>
                </a:solidFill>
                <a:latin typeface="Agenda Bold"/>
                <a:cs typeface="Agenda Bold"/>
              </a:rPr>
              <a:t> </a:t>
            </a:r>
            <a:r>
              <a:rPr sz="1450" b="1" spc="50" dirty="0">
                <a:solidFill>
                  <a:srgbClr val="2B2F3C"/>
                </a:solidFill>
                <a:latin typeface="Agenda Bold"/>
                <a:cs typeface="Agenda Bold"/>
              </a:rPr>
              <a:t>CORTLAND</a:t>
            </a:r>
            <a:endParaRPr sz="1450" dirty="0">
              <a:latin typeface="Agenda Regular"/>
              <a:cs typeface="Agenda Regular"/>
            </a:endParaRPr>
          </a:p>
        </p:txBody>
      </p:sp>
    </p:spTree>
  </p:cSld>
  <p:clrMap bg1="lt1" tx1="dk1" bg2="lt2" tx2="dk2" accent1="accent1" accent2="accent2" accent3="accent3" accent4="accent4" accent5="accent5" accent6="accent6" hlink="hlink" folHlink="folHlink"/>
  <p:sldLayoutIdLst>
    <p:sldLayoutId id="2147483661" r:id="rId1"/>
    <p:sldLayoutId id="2147483668" r:id="rId2"/>
    <p:sldLayoutId id="2147483675" r:id="rId3"/>
    <p:sldLayoutId id="2147483676" r:id="rId4"/>
    <p:sldLayoutId id="2147483667" r:id="rId5"/>
    <p:sldLayoutId id="2147483662" r:id="rId6"/>
    <p:sldLayoutId id="2147483672" r:id="rId7"/>
  </p:sldLayoutIdLst>
  <p:txStyles>
    <p:titleStyle>
      <a:lvl1pPr eaLnBrk="1" hangingPunct="1">
        <a:defRPr b="1" i="1">
          <a:latin typeface="Utopia Std" panose="02040603060506020204" pitchFamily="18" charset="77"/>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hyperlink" Target="mailto:RSPO@cortland.edu"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hyperlink" Target="mailto:RSPO@cortland.edu"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hyperlink" Target="mailto:RSPO@cortland.edu"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mailto:Jason.page@cortland.edu" TargetMode="External"/><Relationship Id="rId5" Type="http://schemas.openxmlformats.org/officeDocument/2006/relationships/hyperlink" Target="mailto:RSPO@cortland.edu" TargetMode="Externa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62794C-E7DC-DC42-89F1-8989F281B016}"/>
              </a:ext>
            </a:extLst>
          </p:cNvPr>
          <p:cNvSpPr>
            <a:spLocks noGrp="1"/>
          </p:cNvSpPr>
          <p:nvPr>
            <p:ph type="body" sz="quarter" idx="12"/>
          </p:nvPr>
        </p:nvSpPr>
        <p:spPr>
          <a:xfrm>
            <a:off x="1289050" y="3161172"/>
            <a:ext cx="17830800" cy="2798303"/>
          </a:xfrm>
        </p:spPr>
        <p:txBody>
          <a:bodyPr/>
          <a:lstStyle/>
          <a:p>
            <a:r>
              <a:rPr lang="en-US" dirty="0"/>
              <a:t>Faculty Research Program</a:t>
            </a:r>
          </a:p>
          <a:p>
            <a:r>
              <a:rPr lang="en-US" dirty="0"/>
              <a:t>Application Process: Information Session</a:t>
            </a:r>
          </a:p>
        </p:txBody>
      </p:sp>
      <p:sp>
        <p:nvSpPr>
          <p:cNvPr id="9" name="Text Placeholder 8">
            <a:extLst>
              <a:ext uri="{FF2B5EF4-FFF2-40B4-BE49-F238E27FC236}">
                <a16:creationId xmlns:a16="http://schemas.microsoft.com/office/drawing/2014/main" id="{6E7E5DB5-4369-E24A-8249-63BCF87026EE}"/>
              </a:ext>
            </a:extLst>
          </p:cNvPr>
          <p:cNvSpPr>
            <a:spLocks noGrp="1"/>
          </p:cNvSpPr>
          <p:nvPr>
            <p:ph type="body" sz="quarter" idx="14"/>
          </p:nvPr>
        </p:nvSpPr>
        <p:spPr/>
        <p:txBody>
          <a:bodyPr/>
          <a:lstStyle/>
          <a:p>
            <a:r>
              <a:rPr lang="en-US" sz="6000" dirty="0"/>
              <a:t>Presented by the Faculty Research Committee</a:t>
            </a:r>
          </a:p>
        </p:txBody>
      </p:sp>
      <p:pic>
        <p:nvPicPr>
          <p:cNvPr id="2" name="Welcome to the Facul">
            <a:hlinkClick r:id="" action="ppaction://media"/>
            <a:extLst>
              <a:ext uri="{FF2B5EF4-FFF2-40B4-BE49-F238E27FC236}">
                <a16:creationId xmlns:a16="http://schemas.microsoft.com/office/drawing/2014/main" id="{C151CA39-DADF-4377-917A-35BF03B0CF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313" y="744538"/>
            <a:ext cx="609600" cy="609600"/>
          </a:xfrm>
          <a:prstGeom prst="rect">
            <a:avLst/>
          </a:prstGeom>
        </p:spPr>
      </p:pic>
    </p:spTree>
    <p:extLst>
      <p:ext uri="{BB962C8B-B14F-4D97-AF65-F5344CB8AC3E}">
        <p14:creationId xmlns:p14="http://schemas.microsoft.com/office/powerpoint/2010/main" val="1558888358"/>
      </p:ext>
    </p:extLst>
  </p:cSld>
  <p:clrMapOvr>
    <a:masterClrMapping/>
  </p:clrMapOvr>
  <mc:AlternateContent xmlns:mc="http://schemas.openxmlformats.org/markup-compatibility/2006" xmlns:p14="http://schemas.microsoft.com/office/powerpoint/2010/main">
    <mc:Choice Requires="p14">
      <p:transition spd="slow" p14:dur="2000" advClick="0" advTm="27110"/>
    </mc:Choice>
    <mc:Fallback xmlns="">
      <p:transition spd="slow" advClick="0" advTm="27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E317E3-093D-4AE8-B47F-88D63BAE46A4}"/>
              </a:ext>
            </a:extLst>
          </p:cNvPr>
          <p:cNvSpPr>
            <a:spLocks noGrp="1"/>
          </p:cNvSpPr>
          <p:nvPr>
            <p:ph type="body" sz="quarter" idx="17"/>
          </p:nvPr>
        </p:nvSpPr>
        <p:spPr>
          <a:xfrm>
            <a:off x="1141414" y="2651984"/>
            <a:ext cx="8910636" cy="3917091"/>
          </a:xfrm>
          <a:ln>
            <a:solidFill>
              <a:srgbClr val="B91000"/>
            </a:solidFill>
          </a:ln>
        </p:spPr>
        <p:txBody>
          <a:bodyPr anchor="ctr"/>
          <a:lstStyle/>
          <a:p>
            <a:endParaRPr lang="en-US" b="1" dirty="0"/>
          </a:p>
          <a:p>
            <a:pPr marL="0" indent="0">
              <a:buNone/>
            </a:pPr>
            <a:r>
              <a:rPr lang="en-US" b="1" dirty="0"/>
              <a:t>Forms &amp; Documentation</a:t>
            </a:r>
          </a:p>
          <a:p>
            <a:pPr marL="1200150" lvl="1" indent="-742950">
              <a:buFont typeface="+mj-lt"/>
              <a:buAutoNum type="arabicPeriod"/>
            </a:pPr>
            <a:r>
              <a:rPr lang="en-US" dirty="0"/>
              <a:t>Completed FRP Application Form</a:t>
            </a:r>
          </a:p>
          <a:p>
            <a:pPr marL="1200150" lvl="1" indent="-742950">
              <a:buFont typeface="+mj-lt"/>
              <a:buAutoNum type="arabicPeriod"/>
            </a:pPr>
            <a:r>
              <a:rPr lang="en-US" dirty="0"/>
              <a:t>Budget Page</a:t>
            </a:r>
          </a:p>
          <a:p>
            <a:pPr marL="1200150" lvl="1" indent="-742950">
              <a:buFont typeface="+mj-lt"/>
              <a:buAutoNum type="arabicPeriod"/>
            </a:pPr>
            <a:r>
              <a:rPr lang="en-US" dirty="0"/>
              <a:t>Application Agreement</a:t>
            </a:r>
          </a:p>
          <a:p>
            <a:pPr marL="1200150" lvl="1" indent="-742950">
              <a:buFont typeface="+mj-lt"/>
              <a:buAutoNum type="arabicPeriod"/>
            </a:pPr>
            <a:r>
              <a:rPr lang="en-US" dirty="0"/>
              <a:t>Application Checklist</a:t>
            </a:r>
          </a:p>
          <a:p>
            <a:pPr marL="1200150" lvl="1" indent="-742950">
              <a:buFont typeface="+mj-lt"/>
              <a:buAutoNum type="arabicPeriod"/>
            </a:pPr>
            <a:r>
              <a:rPr lang="en-US" dirty="0"/>
              <a:t>Abstract (maximum 200 words)</a:t>
            </a:r>
          </a:p>
          <a:p>
            <a:endParaRPr lang="en-US" dirty="0"/>
          </a:p>
        </p:txBody>
      </p:sp>
      <p:sp>
        <p:nvSpPr>
          <p:cNvPr id="3" name="Text Placeholder 2">
            <a:extLst>
              <a:ext uri="{FF2B5EF4-FFF2-40B4-BE49-F238E27FC236}">
                <a16:creationId xmlns:a16="http://schemas.microsoft.com/office/drawing/2014/main" id="{2DDE76EF-F390-4FDC-8A0F-14B26897C176}"/>
              </a:ext>
            </a:extLst>
          </p:cNvPr>
          <p:cNvSpPr>
            <a:spLocks noGrp="1"/>
          </p:cNvSpPr>
          <p:nvPr>
            <p:ph type="body" sz="quarter" idx="15"/>
          </p:nvPr>
        </p:nvSpPr>
        <p:spPr/>
        <p:txBody>
          <a:bodyPr/>
          <a:lstStyle/>
          <a:p>
            <a:r>
              <a:rPr lang="en-US" sz="10000" dirty="0"/>
              <a:t>Required Application Elements</a:t>
            </a:r>
          </a:p>
        </p:txBody>
      </p:sp>
      <p:sp>
        <p:nvSpPr>
          <p:cNvPr id="4" name="Text Placeholder 1">
            <a:extLst>
              <a:ext uri="{FF2B5EF4-FFF2-40B4-BE49-F238E27FC236}">
                <a16:creationId xmlns:a16="http://schemas.microsoft.com/office/drawing/2014/main" id="{A7ADBD19-B574-4FFD-8F87-C04693D42D55}"/>
              </a:ext>
            </a:extLst>
          </p:cNvPr>
          <p:cNvSpPr txBox="1">
            <a:spLocks/>
          </p:cNvSpPr>
          <p:nvPr/>
        </p:nvSpPr>
        <p:spPr>
          <a:xfrm>
            <a:off x="10188734" y="2651984"/>
            <a:ext cx="8910636" cy="3917092"/>
          </a:xfrm>
          <a:prstGeom prst="rect">
            <a:avLst/>
          </a:prstGeom>
          <a:ln>
            <a:solidFill>
              <a:srgbClr val="B91000"/>
            </a:solidFill>
          </a:ln>
        </p:spPr>
        <p:txBody>
          <a:bodyPr anchor="ctr"/>
          <a:lstStyle>
            <a:lvl1pPr marL="685800" marR="0" indent="-685800" defTabSz="914400" eaLnBrk="1" fontAlgn="auto" latinLnBrk="0" hangingPunct="1">
              <a:lnSpc>
                <a:spcPct val="100000"/>
              </a:lnSpc>
              <a:spcBef>
                <a:spcPts val="0"/>
              </a:spcBef>
              <a:spcAft>
                <a:spcPts val="0"/>
              </a:spcAft>
              <a:buClrTx/>
              <a:buSzTx/>
              <a:buFont typeface="Arial" panose="020B0604020202020204" pitchFamily="34" charset="0"/>
              <a:buChar char="•"/>
              <a:tabLst/>
              <a:defRPr sz="4500" b="0" i="0">
                <a:solidFill>
                  <a:srgbClr val="2C303C"/>
                </a:solidFill>
                <a:latin typeface="Agenda-Light" panose="02000603040000020004" pitchFamily="2" charset="0"/>
                <a:ea typeface="+mn-ea"/>
                <a:cs typeface="+mn-cs"/>
              </a:defRPr>
            </a:lvl1pPr>
            <a:lvl2pPr marL="1028700" indent="-571500" eaLnBrk="1" hangingPunct="1">
              <a:buFont typeface="Arial" panose="020B0604020202020204" pitchFamily="34" charset="0"/>
              <a:buChar char="•"/>
              <a:defRPr sz="3600">
                <a:latin typeface="Agenda-Light" panose="02000603040000020004" pitchFamily="2" charset="0"/>
                <a:ea typeface="+mn-ea"/>
                <a:cs typeface="+mn-cs"/>
              </a:defRPr>
            </a:lvl2pPr>
            <a:lvl3pPr marL="1485900" indent="-571500" eaLnBrk="1" hangingPunct="1">
              <a:buFont typeface="Arial" panose="020B0604020202020204" pitchFamily="34" charset="0"/>
              <a:buChar char="•"/>
              <a:defRPr sz="3600">
                <a:latin typeface="Agenda-Light" panose="02000603040000020004" pitchFamily="2" charset="0"/>
                <a:ea typeface="+mn-ea"/>
                <a:cs typeface="+mn-cs"/>
              </a:defRPr>
            </a:lvl3pPr>
            <a:lvl4pPr marL="1943100" indent="-571500" eaLnBrk="1" hangingPunct="1">
              <a:buFont typeface="Arial" panose="020B0604020202020204" pitchFamily="34" charset="0"/>
              <a:buChar char="•"/>
              <a:defRPr sz="3600">
                <a:latin typeface="Agenda-Light" panose="02000603040000020004" pitchFamily="2" charset="0"/>
                <a:ea typeface="+mn-ea"/>
                <a:cs typeface="+mn-cs"/>
              </a:defRPr>
            </a:lvl4pPr>
            <a:lvl5pPr marL="2400300" indent="-571500" eaLnBrk="1" hangingPunct="1">
              <a:buFont typeface="Arial" panose="020B0604020202020204" pitchFamily="34" charset="0"/>
              <a:buChar char="•"/>
              <a:defRPr sz="3600">
                <a:latin typeface="Agenda-Light" panose="02000603040000020004" pitchFamily="2"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indent="0">
              <a:buNone/>
            </a:pPr>
            <a:r>
              <a:rPr lang="en-US" b="1" dirty="0"/>
              <a:t>Academic Materials</a:t>
            </a:r>
          </a:p>
          <a:p>
            <a:pPr marL="1200150" lvl="1" indent="-742950">
              <a:buFont typeface="+mj-lt"/>
              <a:buAutoNum type="arabicPeriod" startAt="6"/>
            </a:pPr>
            <a:r>
              <a:rPr lang="en-US" dirty="0"/>
              <a:t>Curriculum Vitae (2-page max)</a:t>
            </a:r>
          </a:p>
          <a:p>
            <a:pPr marL="1200150" lvl="1" indent="-742950">
              <a:buFont typeface="+mj-lt"/>
              <a:buAutoNum type="arabicPeriod" startAt="6"/>
            </a:pPr>
            <a:r>
              <a:rPr lang="en-US" dirty="0"/>
              <a:t>Narrative (2-3 pages, 6 sections)</a:t>
            </a:r>
          </a:p>
          <a:p>
            <a:pPr marL="1200150" lvl="1" indent="-742950">
              <a:buFont typeface="+mj-lt"/>
              <a:buAutoNum type="arabicPeriod" startAt="6"/>
            </a:pPr>
            <a:r>
              <a:rPr lang="en-US" dirty="0"/>
              <a:t>References Cited Page</a:t>
            </a:r>
          </a:p>
          <a:p>
            <a:pPr marL="1200150" lvl="1" indent="-742950">
              <a:buFont typeface="+mj-lt"/>
              <a:buAutoNum type="arabicPeriod" startAt="6"/>
            </a:pPr>
            <a:r>
              <a:rPr lang="en-US" dirty="0"/>
              <a:t>Additional attachments as specified</a:t>
            </a:r>
          </a:p>
          <a:p>
            <a:endParaRPr lang="en-US" kern="0" dirty="0"/>
          </a:p>
        </p:txBody>
      </p:sp>
      <p:pic>
        <p:nvPicPr>
          <p:cNvPr id="5" name="Once you have determ">
            <a:hlinkClick r:id="" action="ppaction://media"/>
            <a:extLst>
              <a:ext uri="{FF2B5EF4-FFF2-40B4-BE49-F238E27FC236}">
                <a16:creationId xmlns:a16="http://schemas.microsoft.com/office/drawing/2014/main" id="{E959801F-A95F-4D9F-9DDA-4CAEEC9478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8938" y="566738"/>
            <a:ext cx="609600" cy="609600"/>
          </a:xfrm>
          <a:prstGeom prst="rect">
            <a:avLst/>
          </a:prstGeom>
        </p:spPr>
      </p:pic>
    </p:spTree>
    <p:extLst>
      <p:ext uri="{BB962C8B-B14F-4D97-AF65-F5344CB8AC3E}">
        <p14:creationId xmlns:p14="http://schemas.microsoft.com/office/powerpoint/2010/main" val="457142225"/>
      </p:ext>
    </p:extLst>
  </p:cSld>
  <p:clrMapOvr>
    <a:masterClrMapping/>
  </p:clrMapOvr>
  <mc:AlternateContent xmlns:mc="http://schemas.openxmlformats.org/markup-compatibility/2006" xmlns:p14="http://schemas.microsoft.com/office/powerpoint/2010/main">
    <mc:Choice Requires="p14">
      <p:transition spd="slow" p14:dur="2000" advClick="0" advTm="42940"/>
    </mc:Choice>
    <mc:Fallback xmlns="">
      <p:transition spd="slow" advClick="0" advTm="42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E317E3-093D-4AE8-B47F-88D63BAE46A4}"/>
              </a:ext>
            </a:extLst>
          </p:cNvPr>
          <p:cNvSpPr>
            <a:spLocks noGrp="1"/>
          </p:cNvSpPr>
          <p:nvPr>
            <p:ph type="body" sz="quarter" idx="17"/>
          </p:nvPr>
        </p:nvSpPr>
        <p:spPr>
          <a:xfrm>
            <a:off x="1141414" y="2651984"/>
            <a:ext cx="8910636" cy="4602891"/>
          </a:xfrm>
          <a:ln>
            <a:solidFill>
              <a:srgbClr val="B91000"/>
            </a:solidFill>
          </a:ln>
        </p:spPr>
        <p:txBody>
          <a:bodyPr anchor="ctr"/>
          <a:lstStyle/>
          <a:p>
            <a:endParaRPr lang="en-US" b="1" dirty="0"/>
          </a:p>
          <a:p>
            <a:pPr marL="0" indent="0">
              <a:buNone/>
            </a:pPr>
            <a:r>
              <a:rPr lang="en-US" b="1" dirty="0"/>
              <a:t>Sections 1-3: Foundation</a:t>
            </a:r>
          </a:p>
          <a:p>
            <a:pPr marL="1257300" lvl="1" indent="-914400">
              <a:buFont typeface="+mj-lt"/>
              <a:buAutoNum type="arabicPeriod"/>
            </a:pPr>
            <a:r>
              <a:rPr lang="en-US" b="1" dirty="0"/>
              <a:t>Specific research question, problem or subject</a:t>
            </a:r>
            <a:endParaRPr lang="en-US" dirty="0"/>
          </a:p>
          <a:p>
            <a:pPr marL="1257300" lvl="1" indent="-914400">
              <a:buFont typeface="+mj-lt"/>
              <a:buAutoNum type="arabicPeriod"/>
            </a:pPr>
            <a:r>
              <a:rPr lang="en-US" b="1" dirty="0"/>
              <a:t>Significance of the project</a:t>
            </a:r>
            <a:endParaRPr lang="en-US" dirty="0"/>
          </a:p>
          <a:p>
            <a:pPr marL="1257300" lvl="1" indent="-914400">
              <a:buFont typeface="+mj-lt"/>
              <a:buAutoNum type="arabicPeriod"/>
            </a:pPr>
            <a:r>
              <a:rPr lang="en-US" b="1" dirty="0"/>
              <a:t>Literature and background</a:t>
            </a:r>
            <a:endParaRPr lang="en-US" dirty="0"/>
          </a:p>
          <a:p>
            <a:endParaRPr lang="en-US" dirty="0"/>
          </a:p>
        </p:txBody>
      </p:sp>
      <p:sp>
        <p:nvSpPr>
          <p:cNvPr id="3" name="Text Placeholder 2">
            <a:extLst>
              <a:ext uri="{FF2B5EF4-FFF2-40B4-BE49-F238E27FC236}">
                <a16:creationId xmlns:a16="http://schemas.microsoft.com/office/drawing/2014/main" id="{2DDE76EF-F390-4FDC-8A0F-14B26897C176}"/>
              </a:ext>
            </a:extLst>
          </p:cNvPr>
          <p:cNvSpPr>
            <a:spLocks noGrp="1"/>
          </p:cNvSpPr>
          <p:nvPr>
            <p:ph type="body" sz="quarter" idx="15"/>
          </p:nvPr>
        </p:nvSpPr>
        <p:spPr/>
        <p:txBody>
          <a:bodyPr/>
          <a:lstStyle/>
          <a:p>
            <a:r>
              <a:rPr lang="en-US" sz="10000" dirty="0"/>
              <a:t>Six-Section Narrative Structure</a:t>
            </a:r>
          </a:p>
        </p:txBody>
      </p:sp>
      <p:sp>
        <p:nvSpPr>
          <p:cNvPr id="4" name="Text Placeholder 1">
            <a:extLst>
              <a:ext uri="{FF2B5EF4-FFF2-40B4-BE49-F238E27FC236}">
                <a16:creationId xmlns:a16="http://schemas.microsoft.com/office/drawing/2014/main" id="{A7ADBD19-B574-4FFD-8F87-C04693D42D55}"/>
              </a:ext>
            </a:extLst>
          </p:cNvPr>
          <p:cNvSpPr txBox="1">
            <a:spLocks/>
          </p:cNvSpPr>
          <p:nvPr/>
        </p:nvSpPr>
        <p:spPr>
          <a:xfrm>
            <a:off x="10188734" y="2651984"/>
            <a:ext cx="8910636" cy="4602890"/>
          </a:xfrm>
          <a:prstGeom prst="rect">
            <a:avLst/>
          </a:prstGeom>
          <a:ln>
            <a:solidFill>
              <a:srgbClr val="B91000"/>
            </a:solidFill>
          </a:ln>
        </p:spPr>
        <p:txBody>
          <a:bodyPr anchor="t"/>
          <a:lstStyle>
            <a:lvl1pPr marL="685800" marR="0" indent="-685800" defTabSz="914400" eaLnBrk="1" fontAlgn="auto" latinLnBrk="0" hangingPunct="1">
              <a:lnSpc>
                <a:spcPct val="100000"/>
              </a:lnSpc>
              <a:spcBef>
                <a:spcPts val="0"/>
              </a:spcBef>
              <a:spcAft>
                <a:spcPts val="0"/>
              </a:spcAft>
              <a:buClrTx/>
              <a:buSzTx/>
              <a:buFont typeface="Arial" panose="020B0604020202020204" pitchFamily="34" charset="0"/>
              <a:buChar char="•"/>
              <a:tabLst/>
              <a:defRPr sz="4500" b="0" i="0">
                <a:solidFill>
                  <a:srgbClr val="2C303C"/>
                </a:solidFill>
                <a:latin typeface="Agenda-Light" panose="02000603040000020004" pitchFamily="2" charset="0"/>
                <a:ea typeface="+mn-ea"/>
                <a:cs typeface="+mn-cs"/>
              </a:defRPr>
            </a:lvl1pPr>
            <a:lvl2pPr marL="1028700" indent="-571500" eaLnBrk="1" hangingPunct="1">
              <a:buFont typeface="Arial" panose="020B0604020202020204" pitchFamily="34" charset="0"/>
              <a:buChar char="•"/>
              <a:defRPr sz="3600">
                <a:latin typeface="Agenda-Light" panose="02000603040000020004" pitchFamily="2" charset="0"/>
                <a:ea typeface="+mn-ea"/>
                <a:cs typeface="+mn-cs"/>
              </a:defRPr>
            </a:lvl2pPr>
            <a:lvl3pPr marL="1485900" indent="-571500" eaLnBrk="1" hangingPunct="1">
              <a:buFont typeface="Arial" panose="020B0604020202020204" pitchFamily="34" charset="0"/>
              <a:buChar char="•"/>
              <a:defRPr sz="3600">
                <a:latin typeface="Agenda-Light" panose="02000603040000020004" pitchFamily="2" charset="0"/>
                <a:ea typeface="+mn-ea"/>
                <a:cs typeface="+mn-cs"/>
              </a:defRPr>
            </a:lvl3pPr>
            <a:lvl4pPr marL="1943100" indent="-571500" eaLnBrk="1" hangingPunct="1">
              <a:buFont typeface="Arial" panose="020B0604020202020204" pitchFamily="34" charset="0"/>
              <a:buChar char="•"/>
              <a:defRPr sz="3600">
                <a:latin typeface="Agenda-Light" panose="02000603040000020004" pitchFamily="2" charset="0"/>
                <a:ea typeface="+mn-ea"/>
                <a:cs typeface="+mn-cs"/>
              </a:defRPr>
            </a:lvl4pPr>
            <a:lvl5pPr marL="2400300" indent="-571500" eaLnBrk="1" hangingPunct="1">
              <a:buFont typeface="Arial" panose="020B0604020202020204" pitchFamily="34" charset="0"/>
              <a:buChar char="•"/>
              <a:defRPr sz="3600">
                <a:latin typeface="Agenda-Light" panose="02000603040000020004" pitchFamily="2"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b="1" dirty="0"/>
          </a:p>
          <a:p>
            <a:pPr marL="0" indent="0">
              <a:buNone/>
            </a:pPr>
            <a:r>
              <a:rPr lang="en-US" b="1" dirty="0"/>
              <a:t>Sections 4-6: Implementation</a:t>
            </a:r>
          </a:p>
          <a:p>
            <a:pPr marL="1200150" lvl="1" indent="-742950">
              <a:buFont typeface="+mj-lt"/>
              <a:buAutoNum type="arabicPeriod" startAt="4"/>
            </a:pPr>
            <a:r>
              <a:rPr lang="en-US" b="1" dirty="0"/>
              <a:t>Research design and methods</a:t>
            </a:r>
            <a:endParaRPr lang="en-US" dirty="0"/>
          </a:p>
          <a:p>
            <a:pPr marL="1200150" lvl="1" indent="-742950">
              <a:buFont typeface="+mj-lt"/>
              <a:buAutoNum type="arabicPeriod" startAt="4"/>
            </a:pPr>
            <a:r>
              <a:rPr lang="en-US" b="1" dirty="0"/>
              <a:t>Broader impacts</a:t>
            </a:r>
            <a:endParaRPr lang="en-US" dirty="0"/>
          </a:p>
          <a:p>
            <a:pPr marL="1200150" lvl="1" indent="-742950">
              <a:buFont typeface="+mj-lt"/>
              <a:buAutoNum type="arabicPeriod" startAt="4"/>
            </a:pPr>
            <a:r>
              <a:rPr lang="en-US" b="1" dirty="0"/>
              <a:t>Dissemination and potential for future funding</a:t>
            </a:r>
            <a:endParaRPr lang="en-US" dirty="0"/>
          </a:p>
          <a:p>
            <a:endParaRPr lang="en-US" kern="0" dirty="0"/>
          </a:p>
        </p:txBody>
      </p:sp>
      <p:sp>
        <p:nvSpPr>
          <p:cNvPr id="5" name="Rectangle 4">
            <a:extLst>
              <a:ext uri="{FF2B5EF4-FFF2-40B4-BE49-F238E27FC236}">
                <a16:creationId xmlns:a16="http://schemas.microsoft.com/office/drawing/2014/main" id="{91F94012-8338-470D-B126-117C7179D477}"/>
              </a:ext>
            </a:extLst>
          </p:cNvPr>
          <p:cNvSpPr/>
          <p:nvPr/>
        </p:nvSpPr>
        <p:spPr>
          <a:xfrm>
            <a:off x="2906984" y="8011035"/>
            <a:ext cx="14421577" cy="646331"/>
          </a:xfrm>
          <a:prstGeom prst="rect">
            <a:avLst/>
          </a:prstGeom>
        </p:spPr>
        <p:txBody>
          <a:bodyPr wrap="none">
            <a:spAutoFit/>
          </a:bodyPr>
          <a:lstStyle/>
          <a:p>
            <a:r>
              <a:rPr lang="en-US" sz="3600" b="1" dirty="0"/>
              <a:t>Key Tip:</a:t>
            </a:r>
            <a:r>
              <a:rPr lang="en-US" sz="3600" dirty="0"/>
              <a:t> Poor methodology descriptions make applications less competitive!</a:t>
            </a:r>
          </a:p>
        </p:txBody>
      </p:sp>
      <p:pic>
        <p:nvPicPr>
          <p:cNvPr id="6" name="The narrative is the">
            <a:hlinkClick r:id="" action="ppaction://media"/>
            <a:extLst>
              <a:ext uri="{FF2B5EF4-FFF2-40B4-BE49-F238E27FC236}">
                <a16:creationId xmlns:a16="http://schemas.microsoft.com/office/drawing/2014/main" id="{3503F64A-283D-465B-840E-347B086CCA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5613" y="455613"/>
            <a:ext cx="609600" cy="609600"/>
          </a:xfrm>
          <a:prstGeom prst="rect">
            <a:avLst/>
          </a:prstGeom>
        </p:spPr>
      </p:pic>
    </p:spTree>
    <p:extLst>
      <p:ext uri="{BB962C8B-B14F-4D97-AF65-F5344CB8AC3E}">
        <p14:creationId xmlns:p14="http://schemas.microsoft.com/office/powerpoint/2010/main" val="1150945866"/>
      </p:ext>
    </p:extLst>
  </p:cSld>
  <p:clrMapOvr>
    <a:masterClrMapping/>
  </p:clrMapOvr>
  <mc:AlternateContent xmlns:mc="http://schemas.openxmlformats.org/markup-compatibility/2006" xmlns:p14="http://schemas.microsoft.com/office/powerpoint/2010/main">
    <mc:Choice Requires="p14">
      <p:transition spd="slow" p14:dur="2000" advClick="0" advTm="43690"/>
    </mc:Choice>
    <mc:Fallback xmlns="">
      <p:transition spd="slow" advClick="0" advTm="43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91AB9B-06B9-40D4-AC3A-4090016C6037}"/>
              </a:ext>
            </a:extLst>
          </p:cNvPr>
          <p:cNvSpPr>
            <a:spLocks noGrp="1"/>
          </p:cNvSpPr>
          <p:nvPr>
            <p:ph type="body" sz="quarter" idx="17"/>
          </p:nvPr>
        </p:nvSpPr>
        <p:spPr/>
        <p:txBody>
          <a:bodyPr/>
          <a:lstStyle/>
          <a:p>
            <a:r>
              <a:rPr lang="en-US" dirty="0"/>
              <a:t>Please note, budgets should be reviewed with the Research and Sponsored Programs office prior to submission</a:t>
            </a:r>
          </a:p>
        </p:txBody>
      </p:sp>
      <p:sp>
        <p:nvSpPr>
          <p:cNvPr id="3" name="Text Placeholder 2">
            <a:extLst>
              <a:ext uri="{FF2B5EF4-FFF2-40B4-BE49-F238E27FC236}">
                <a16:creationId xmlns:a16="http://schemas.microsoft.com/office/drawing/2014/main" id="{CD68D033-03B6-431F-8D10-135F7F29433E}"/>
              </a:ext>
            </a:extLst>
          </p:cNvPr>
          <p:cNvSpPr>
            <a:spLocks noGrp="1"/>
          </p:cNvSpPr>
          <p:nvPr>
            <p:ph type="body" sz="quarter" idx="15"/>
          </p:nvPr>
        </p:nvSpPr>
        <p:spPr/>
        <p:txBody>
          <a:bodyPr/>
          <a:lstStyle/>
          <a:p>
            <a:r>
              <a:rPr lang="en-US" dirty="0"/>
              <a:t>Budgets</a:t>
            </a:r>
          </a:p>
        </p:txBody>
      </p:sp>
      <p:pic>
        <p:nvPicPr>
          <p:cNvPr id="7" name="Picture 6">
            <a:extLst>
              <a:ext uri="{FF2B5EF4-FFF2-40B4-BE49-F238E27FC236}">
                <a16:creationId xmlns:a16="http://schemas.microsoft.com/office/drawing/2014/main" id="{389F9969-BCD1-4C8A-A14D-6C2EB0F58DEE}"/>
              </a:ext>
            </a:extLst>
          </p:cNvPr>
          <p:cNvPicPr>
            <a:picLocks noChangeAspect="1"/>
          </p:cNvPicPr>
          <p:nvPr/>
        </p:nvPicPr>
        <p:blipFill>
          <a:blip r:embed="rId5"/>
          <a:stretch>
            <a:fillRect/>
          </a:stretch>
        </p:blipFill>
        <p:spPr>
          <a:xfrm>
            <a:off x="6344444" y="4842796"/>
            <a:ext cx="7415212" cy="4895788"/>
          </a:xfrm>
          <a:prstGeom prst="rect">
            <a:avLst/>
          </a:prstGeom>
        </p:spPr>
      </p:pic>
      <p:pic>
        <p:nvPicPr>
          <p:cNvPr id="8" name="Please note budgets ">
            <a:hlinkClick r:id="" action="ppaction://media"/>
            <a:extLst>
              <a:ext uri="{FF2B5EF4-FFF2-40B4-BE49-F238E27FC236}">
                <a16:creationId xmlns:a16="http://schemas.microsoft.com/office/drawing/2014/main" id="{1ACFD8EF-5825-4C2D-BA02-3D72562639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8938" y="566738"/>
            <a:ext cx="609600" cy="609600"/>
          </a:xfrm>
          <a:prstGeom prst="rect">
            <a:avLst/>
          </a:prstGeom>
        </p:spPr>
      </p:pic>
    </p:spTree>
    <p:extLst>
      <p:ext uri="{BB962C8B-B14F-4D97-AF65-F5344CB8AC3E}">
        <p14:creationId xmlns:p14="http://schemas.microsoft.com/office/powerpoint/2010/main" val="48246780"/>
      </p:ext>
    </p:extLst>
  </p:cSld>
  <p:clrMapOvr>
    <a:masterClrMapping/>
  </p:clrMapOvr>
  <mc:AlternateContent xmlns:mc="http://schemas.openxmlformats.org/markup-compatibility/2006" xmlns:p14="http://schemas.microsoft.com/office/powerpoint/2010/main">
    <mc:Choice Requires="p14">
      <p:transition spd="slow" p14:dur="2000" advClick="0" advTm="12880"/>
    </mc:Choice>
    <mc:Fallback xmlns="">
      <p:transition spd="slow" advClick="0" advTm="12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A74D68-6326-49E3-A64E-C3A913AD2CD0}"/>
              </a:ext>
            </a:extLst>
          </p:cNvPr>
          <p:cNvSpPr>
            <a:spLocks noGrp="1"/>
          </p:cNvSpPr>
          <p:nvPr>
            <p:ph type="body" sz="quarter" idx="17"/>
          </p:nvPr>
        </p:nvSpPr>
        <p:spPr>
          <a:xfrm>
            <a:off x="1141414" y="2651984"/>
            <a:ext cx="7462836" cy="6279291"/>
          </a:xfrm>
          <a:ln>
            <a:solidFill>
              <a:srgbClr val="B91000"/>
            </a:solidFill>
          </a:ln>
        </p:spPr>
        <p:txBody>
          <a:bodyPr/>
          <a:lstStyle/>
          <a:p>
            <a:r>
              <a:rPr lang="en-US" b="1" dirty="0"/>
              <a:t>Allowable Expenses:</a:t>
            </a:r>
          </a:p>
          <a:p>
            <a:pPr lvl="1"/>
            <a:r>
              <a:rPr lang="en-US" b="1" dirty="0"/>
              <a:t>Personal Compensation</a:t>
            </a:r>
            <a:r>
              <a:rPr lang="en-US" dirty="0"/>
              <a:t> (summer only)</a:t>
            </a:r>
          </a:p>
          <a:p>
            <a:pPr lvl="1"/>
            <a:r>
              <a:rPr lang="en-US" b="1" dirty="0"/>
              <a:t>Student Employees:</a:t>
            </a:r>
            <a:r>
              <a:rPr lang="en-US" dirty="0"/>
              <a:t> </a:t>
            </a:r>
          </a:p>
          <a:p>
            <a:pPr lvl="2"/>
            <a:r>
              <a:rPr lang="en-US" dirty="0"/>
              <a:t>Undergraduates: $16.00/hour</a:t>
            </a:r>
          </a:p>
          <a:p>
            <a:pPr lvl="2"/>
            <a:r>
              <a:rPr lang="en-US" dirty="0"/>
              <a:t>Graduates: $16.50/hour</a:t>
            </a:r>
          </a:p>
          <a:p>
            <a:pPr lvl="1"/>
            <a:r>
              <a:rPr lang="en-US" b="1" dirty="0"/>
              <a:t>Research Materials &amp; Supplies</a:t>
            </a:r>
            <a:endParaRPr lang="en-US" dirty="0"/>
          </a:p>
          <a:p>
            <a:pPr lvl="1"/>
            <a:r>
              <a:rPr lang="en-US" b="1" dirty="0"/>
              <a:t>Research-Related Travel</a:t>
            </a:r>
            <a:endParaRPr lang="en-US" dirty="0"/>
          </a:p>
          <a:p>
            <a:pPr lvl="1"/>
            <a:r>
              <a:rPr lang="en-US" b="1" dirty="0"/>
              <a:t>Consultant Services</a:t>
            </a:r>
            <a:r>
              <a:rPr lang="en-US" dirty="0"/>
              <a:t> (with approval)</a:t>
            </a:r>
          </a:p>
          <a:p>
            <a:endParaRPr lang="en-US" dirty="0"/>
          </a:p>
        </p:txBody>
      </p:sp>
      <p:sp>
        <p:nvSpPr>
          <p:cNvPr id="3" name="Text Placeholder 2">
            <a:extLst>
              <a:ext uri="{FF2B5EF4-FFF2-40B4-BE49-F238E27FC236}">
                <a16:creationId xmlns:a16="http://schemas.microsoft.com/office/drawing/2014/main" id="{21FAA3BC-594E-4FBA-96DB-0F4B91185855}"/>
              </a:ext>
            </a:extLst>
          </p:cNvPr>
          <p:cNvSpPr>
            <a:spLocks noGrp="1"/>
          </p:cNvSpPr>
          <p:nvPr>
            <p:ph type="body" sz="quarter" idx="15"/>
          </p:nvPr>
        </p:nvSpPr>
        <p:spPr/>
        <p:txBody>
          <a:bodyPr/>
          <a:lstStyle/>
          <a:p>
            <a:r>
              <a:rPr lang="en-US" dirty="0"/>
              <a:t>Budget Guidelines</a:t>
            </a:r>
          </a:p>
        </p:txBody>
      </p:sp>
      <p:pic>
        <p:nvPicPr>
          <p:cNvPr id="5" name="Picture 4">
            <a:extLst>
              <a:ext uri="{FF2B5EF4-FFF2-40B4-BE49-F238E27FC236}">
                <a16:creationId xmlns:a16="http://schemas.microsoft.com/office/drawing/2014/main" id="{9C4567F6-374F-4410-9E68-0F75818641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763" y="7122959"/>
            <a:ext cx="1500187" cy="1564350"/>
          </a:xfrm>
          <a:prstGeom prst="rect">
            <a:avLst/>
          </a:prstGeom>
        </p:spPr>
      </p:pic>
      <p:sp>
        <p:nvSpPr>
          <p:cNvPr id="6" name="Text Placeholder 1">
            <a:extLst>
              <a:ext uri="{FF2B5EF4-FFF2-40B4-BE49-F238E27FC236}">
                <a16:creationId xmlns:a16="http://schemas.microsoft.com/office/drawing/2014/main" id="{801AA48D-5148-4A87-8AAF-CD5B84977E05}"/>
              </a:ext>
            </a:extLst>
          </p:cNvPr>
          <p:cNvSpPr txBox="1">
            <a:spLocks/>
          </p:cNvSpPr>
          <p:nvPr/>
        </p:nvSpPr>
        <p:spPr>
          <a:xfrm>
            <a:off x="11499850" y="2651984"/>
            <a:ext cx="7462836" cy="6279291"/>
          </a:xfrm>
          <a:prstGeom prst="rect">
            <a:avLst/>
          </a:prstGeom>
          <a:ln>
            <a:solidFill>
              <a:srgbClr val="B91000"/>
            </a:solidFill>
          </a:ln>
        </p:spPr>
        <p:txBody>
          <a:bodyPr/>
          <a:lstStyle>
            <a:lvl1pPr marL="685800" marR="0" indent="-685800" defTabSz="914400" eaLnBrk="1" fontAlgn="auto" latinLnBrk="0" hangingPunct="1">
              <a:lnSpc>
                <a:spcPct val="100000"/>
              </a:lnSpc>
              <a:spcBef>
                <a:spcPts val="0"/>
              </a:spcBef>
              <a:spcAft>
                <a:spcPts val="0"/>
              </a:spcAft>
              <a:buClrTx/>
              <a:buSzTx/>
              <a:buFont typeface="Arial" panose="020B0604020202020204" pitchFamily="34" charset="0"/>
              <a:buChar char="•"/>
              <a:tabLst/>
              <a:defRPr sz="4500" b="0" i="0">
                <a:solidFill>
                  <a:srgbClr val="2C303C"/>
                </a:solidFill>
                <a:latin typeface="Agenda-Light" panose="02000603040000020004" pitchFamily="2" charset="0"/>
                <a:ea typeface="+mn-ea"/>
                <a:cs typeface="+mn-cs"/>
              </a:defRPr>
            </a:lvl1pPr>
            <a:lvl2pPr marL="1028700" indent="-571500" eaLnBrk="1" hangingPunct="1">
              <a:buFont typeface="Arial" panose="020B0604020202020204" pitchFamily="34" charset="0"/>
              <a:buChar char="•"/>
              <a:defRPr sz="3600">
                <a:latin typeface="Agenda-Light" panose="02000603040000020004" pitchFamily="2" charset="0"/>
                <a:ea typeface="+mn-ea"/>
                <a:cs typeface="+mn-cs"/>
              </a:defRPr>
            </a:lvl2pPr>
            <a:lvl3pPr marL="1485900" indent="-571500" eaLnBrk="1" hangingPunct="1">
              <a:buFont typeface="Arial" panose="020B0604020202020204" pitchFamily="34" charset="0"/>
              <a:buChar char="•"/>
              <a:defRPr sz="3600">
                <a:latin typeface="Agenda-Light" panose="02000603040000020004" pitchFamily="2" charset="0"/>
                <a:ea typeface="+mn-ea"/>
                <a:cs typeface="+mn-cs"/>
              </a:defRPr>
            </a:lvl3pPr>
            <a:lvl4pPr marL="1943100" indent="-571500" eaLnBrk="1" hangingPunct="1">
              <a:buFont typeface="Arial" panose="020B0604020202020204" pitchFamily="34" charset="0"/>
              <a:buChar char="•"/>
              <a:defRPr sz="3600">
                <a:latin typeface="Agenda-Light" panose="02000603040000020004" pitchFamily="2" charset="0"/>
                <a:ea typeface="+mn-ea"/>
                <a:cs typeface="+mn-cs"/>
              </a:defRPr>
            </a:lvl4pPr>
            <a:lvl5pPr marL="2400300" indent="-571500" eaLnBrk="1" hangingPunct="1">
              <a:buFont typeface="Arial" panose="020B0604020202020204" pitchFamily="34" charset="0"/>
              <a:buChar char="•"/>
              <a:defRPr sz="3600">
                <a:latin typeface="Agenda-Light" panose="02000603040000020004" pitchFamily="2"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b="1" dirty="0"/>
              <a:t>Disallowable Expenses:</a:t>
            </a:r>
          </a:p>
          <a:p>
            <a:pPr lvl="1"/>
            <a:r>
              <a:rPr lang="en-US" dirty="0"/>
              <a:t>Standard office supplies (paper clips, envelopes)</a:t>
            </a:r>
          </a:p>
          <a:p>
            <a:pPr lvl="1"/>
            <a:r>
              <a:rPr lang="en-US" dirty="0"/>
              <a:t>Items the College normally supplies</a:t>
            </a:r>
          </a:p>
          <a:p>
            <a:pPr lvl="1"/>
            <a:r>
              <a:rPr lang="en-US" dirty="0"/>
              <a:t>Travel for dissemination of findings</a:t>
            </a:r>
          </a:p>
          <a:p>
            <a:pPr lvl="1"/>
            <a:r>
              <a:rPr lang="en-US" dirty="0"/>
              <a:t>Personal compensation during academic year</a:t>
            </a:r>
          </a:p>
          <a:p>
            <a:endParaRPr lang="en-US" kern="0" dirty="0"/>
          </a:p>
        </p:txBody>
      </p:sp>
      <p:pic>
        <p:nvPicPr>
          <p:cNvPr id="8" name="Picture 7">
            <a:extLst>
              <a:ext uri="{FF2B5EF4-FFF2-40B4-BE49-F238E27FC236}">
                <a16:creationId xmlns:a16="http://schemas.microsoft.com/office/drawing/2014/main" id="{9EBB793D-B738-4C84-A927-42A8098D35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43450" y="7128694"/>
            <a:ext cx="1250425" cy="1564350"/>
          </a:xfrm>
          <a:prstGeom prst="rect">
            <a:avLst/>
          </a:prstGeom>
        </p:spPr>
      </p:pic>
      <p:sp>
        <p:nvSpPr>
          <p:cNvPr id="9" name="Rectangle 8">
            <a:extLst>
              <a:ext uri="{FF2B5EF4-FFF2-40B4-BE49-F238E27FC236}">
                <a16:creationId xmlns:a16="http://schemas.microsoft.com/office/drawing/2014/main" id="{15AD2897-5704-449A-8591-042C8618EAB7}"/>
              </a:ext>
            </a:extLst>
          </p:cNvPr>
          <p:cNvSpPr/>
          <p:nvPr/>
        </p:nvSpPr>
        <p:spPr>
          <a:xfrm>
            <a:off x="4328431" y="9388475"/>
            <a:ext cx="11578683" cy="584775"/>
          </a:xfrm>
          <a:prstGeom prst="rect">
            <a:avLst/>
          </a:prstGeom>
        </p:spPr>
        <p:txBody>
          <a:bodyPr wrap="none">
            <a:spAutoFit/>
          </a:bodyPr>
          <a:lstStyle/>
          <a:p>
            <a:r>
              <a:rPr lang="en-US" sz="3200" b="1" dirty="0"/>
              <a:t>Note:</a:t>
            </a:r>
            <a:r>
              <a:rPr lang="en-US" sz="3200" dirty="0"/>
              <a:t> All personal compensation subject to fringe benefits and taxes</a:t>
            </a:r>
          </a:p>
        </p:txBody>
      </p:sp>
      <p:pic>
        <p:nvPicPr>
          <p:cNvPr id="4" name="Understanding allowa">
            <a:hlinkClick r:id="" action="ppaction://media"/>
            <a:extLst>
              <a:ext uri="{FF2B5EF4-FFF2-40B4-BE49-F238E27FC236}">
                <a16:creationId xmlns:a16="http://schemas.microsoft.com/office/drawing/2014/main" id="{1BE9B3F8-FC4C-405C-A9B1-A111F2337D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288" y="455613"/>
            <a:ext cx="609600" cy="609600"/>
          </a:xfrm>
          <a:prstGeom prst="rect">
            <a:avLst/>
          </a:prstGeom>
        </p:spPr>
      </p:pic>
    </p:spTree>
    <p:extLst>
      <p:ext uri="{BB962C8B-B14F-4D97-AF65-F5344CB8AC3E}">
        <p14:creationId xmlns:p14="http://schemas.microsoft.com/office/powerpoint/2010/main" val="2059292741"/>
      </p:ext>
    </p:extLst>
  </p:cSld>
  <p:clrMapOvr>
    <a:masterClrMapping/>
  </p:clrMapOvr>
  <mc:AlternateContent xmlns:mc="http://schemas.openxmlformats.org/markup-compatibility/2006" xmlns:p14="http://schemas.microsoft.com/office/powerpoint/2010/main">
    <mc:Choice Requires="p14">
      <p:transition spd="slow" p14:dur="2000" advClick="0" advTm="53970"/>
    </mc:Choice>
    <mc:Fallback xmlns="">
      <p:transition spd="slow" advClick="0" advTm="53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91AB9B-06B9-40D4-AC3A-4090016C6037}"/>
              </a:ext>
            </a:extLst>
          </p:cNvPr>
          <p:cNvSpPr>
            <a:spLocks noGrp="1"/>
          </p:cNvSpPr>
          <p:nvPr>
            <p:ph type="body" sz="quarter" idx="17"/>
          </p:nvPr>
        </p:nvSpPr>
        <p:spPr/>
        <p:txBody>
          <a:bodyPr/>
          <a:lstStyle/>
          <a:p>
            <a:r>
              <a:rPr lang="en-US" dirty="0"/>
              <a:t>Budgets should be reviewed with the Research and Sponsored Programs office prior to submission</a:t>
            </a:r>
          </a:p>
        </p:txBody>
      </p:sp>
      <p:sp>
        <p:nvSpPr>
          <p:cNvPr id="3" name="Text Placeholder 2">
            <a:extLst>
              <a:ext uri="{FF2B5EF4-FFF2-40B4-BE49-F238E27FC236}">
                <a16:creationId xmlns:a16="http://schemas.microsoft.com/office/drawing/2014/main" id="{CD68D033-03B6-431F-8D10-135F7F29433E}"/>
              </a:ext>
            </a:extLst>
          </p:cNvPr>
          <p:cNvSpPr>
            <a:spLocks noGrp="1"/>
          </p:cNvSpPr>
          <p:nvPr>
            <p:ph type="body" sz="quarter" idx="15"/>
          </p:nvPr>
        </p:nvSpPr>
        <p:spPr/>
        <p:txBody>
          <a:bodyPr/>
          <a:lstStyle/>
          <a:p>
            <a:r>
              <a:rPr lang="en-US" dirty="0"/>
              <a:t>Budget Reminder…</a:t>
            </a:r>
          </a:p>
        </p:txBody>
      </p:sp>
      <p:pic>
        <p:nvPicPr>
          <p:cNvPr id="4" name="Picture 3">
            <a:extLst>
              <a:ext uri="{FF2B5EF4-FFF2-40B4-BE49-F238E27FC236}">
                <a16:creationId xmlns:a16="http://schemas.microsoft.com/office/drawing/2014/main" id="{700D2043-AF08-46C4-B0BD-C8BACC91685B}"/>
              </a:ext>
            </a:extLst>
          </p:cNvPr>
          <p:cNvPicPr>
            <a:picLocks noChangeAspect="1"/>
          </p:cNvPicPr>
          <p:nvPr/>
        </p:nvPicPr>
        <p:blipFill>
          <a:blip r:embed="rId5"/>
          <a:stretch>
            <a:fillRect/>
          </a:stretch>
        </p:blipFill>
        <p:spPr>
          <a:xfrm>
            <a:off x="6612573" y="4832107"/>
            <a:ext cx="7010400" cy="4906477"/>
          </a:xfrm>
          <a:prstGeom prst="rect">
            <a:avLst/>
          </a:prstGeom>
        </p:spPr>
      </p:pic>
      <p:pic>
        <p:nvPicPr>
          <p:cNvPr id="5" name="Just as a quick remi">
            <a:hlinkClick r:id="" action="ppaction://media"/>
            <a:extLst>
              <a:ext uri="{FF2B5EF4-FFF2-40B4-BE49-F238E27FC236}">
                <a16:creationId xmlns:a16="http://schemas.microsoft.com/office/drawing/2014/main" id="{4BE21E52-D5AD-4F53-9FED-E1B4F36F98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0063" y="522288"/>
            <a:ext cx="609600" cy="609600"/>
          </a:xfrm>
          <a:prstGeom prst="rect">
            <a:avLst/>
          </a:prstGeom>
        </p:spPr>
      </p:pic>
    </p:spTree>
    <p:extLst>
      <p:ext uri="{BB962C8B-B14F-4D97-AF65-F5344CB8AC3E}">
        <p14:creationId xmlns:p14="http://schemas.microsoft.com/office/powerpoint/2010/main" val="3545941945"/>
      </p:ext>
    </p:extLst>
  </p:cSld>
  <p:clrMapOvr>
    <a:masterClrMapping/>
  </p:clrMapOvr>
  <mc:AlternateContent xmlns:mc="http://schemas.openxmlformats.org/markup-compatibility/2006" xmlns:p14="http://schemas.microsoft.com/office/powerpoint/2010/main">
    <mc:Choice Requires="p14">
      <p:transition spd="slow" p14:dur="2000" advClick="0" advTm="13410"/>
    </mc:Choice>
    <mc:Fallback xmlns="">
      <p:transition spd="slow" advClick="0" advTm="13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317E7A-97A2-4A22-B2A4-B60691B868BC}"/>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2BE2F9B1-8900-47A5-AB6A-FAE436C757D8}"/>
              </a:ext>
            </a:extLst>
          </p:cNvPr>
          <p:cNvSpPr>
            <a:spLocks noGrp="1"/>
          </p:cNvSpPr>
          <p:nvPr>
            <p:ph type="body" sz="quarter" idx="14"/>
          </p:nvPr>
        </p:nvSpPr>
        <p:spPr/>
        <p:txBody>
          <a:bodyPr/>
          <a:lstStyle/>
          <a:p>
            <a:r>
              <a:rPr lang="en-US" dirty="0"/>
              <a:t>Additional Advice</a:t>
            </a:r>
          </a:p>
        </p:txBody>
      </p:sp>
      <p:pic>
        <p:nvPicPr>
          <p:cNvPr id="6" name="The following sectio">
            <a:hlinkClick r:id="" action="ppaction://media"/>
            <a:extLst>
              <a:ext uri="{FF2B5EF4-FFF2-40B4-BE49-F238E27FC236}">
                <a16:creationId xmlns:a16="http://schemas.microsoft.com/office/drawing/2014/main" id="{68B06336-A868-4D03-B8E6-7982E9402C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0063" y="500063"/>
            <a:ext cx="609600" cy="609600"/>
          </a:xfrm>
          <a:prstGeom prst="rect">
            <a:avLst/>
          </a:prstGeom>
        </p:spPr>
      </p:pic>
    </p:spTree>
    <p:extLst>
      <p:ext uri="{BB962C8B-B14F-4D97-AF65-F5344CB8AC3E}">
        <p14:creationId xmlns:p14="http://schemas.microsoft.com/office/powerpoint/2010/main" val="1906578091"/>
      </p:ext>
    </p:extLst>
  </p:cSld>
  <p:clrMapOvr>
    <a:masterClrMapping/>
  </p:clrMapOvr>
  <mc:AlternateContent xmlns:mc="http://schemas.openxmlformats.org/markup-compatibility/2006" xmlns:p14="http://schemas.microsoft.com/office/powerpoint/2010/main">
    <mc:Choice Requires="p14">
      <p:transition spd="slow" p14:dur="2000" advClick="0" advTm="9030"/>
    </mc:Choice>
    <mc:Fallback xmlns="">
      <p:transition spd="slow" advClick="0" advTm="9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86F5C5-EE3B-40DC-A384-54E2D43276EF}"/>
              </a:ext>
            </a:extLst>
          </p:cNvPr>
          <p:cNvSpPr>
            <a:spLocks noGrp="1"/>
          </p:cNvSpPr>
          <p:nvPr>
            <p:ph type="body" sz="quarter" idx="17"/>
          </p:nvPr>
        </p:nvSpPr>
        <p:spPr>
          <a:xfrm>
            <a:off x="1141414" y="2651984"/>
            <a:ext cx="9825036" cy="7086600"/>
          </a:xfrm>
        </p:spPr>
        <p:txBody>
          <a:bodyPr/>
          <a:lstStyle/>
          <a:p>
            <a:r>
              <a:rPr lang="en-US" dirty="0"/>
              <a:t>Clear, well-described methodology</a:t>
            </a:r>
          </a:p>
          <a:p>
            <a:r>
              <a:rPr lang="en-US" dirty="0"/>
              <a:t>Strong potential for future funding</a:t>
            </a:r>
          </a:p>
          <a:p>
            <a:r>
              <a:rPr lang="en-US" dirty="0"/>
              <a:t>Explicit dissemination plans</a:t>
            </a:r>
          </a:p>
          <a:p>
            <a:r>
              <a:rPr lang="en-US" dirty="0"/>
              <a:t>Student involvement opportunities</a:t>
            </a:r>
          </a:p>
          <a:p>
            <a:r>
              <a:rPr lang="en-US" dirty="0"/>
              <a:t>Realistic budget aligned with project scope</a:t>
            </a:r>
          </a:p>
          <a:p>
            <a:endParaRPr lang="en-US" dirty="0"/>
          </a:p>
        </p:txBody>
      </p:sp>
      <p:sp>
        <p:nvSpPr>
          <p:cNvPr id="3" name="Text Placeholder 2">
            <a:extLst>
              <a:ext uri="{FF2B5EF4-FFF2-40B4-BE49-F238E27FC236}">
                <a16:creationId xmlns:a16="http://schemas.microsoft.com/office/drawing/2014/main" id="{5DA13385-2DC5-4A1A-8A9A-AD4080C82EB1}"/>
              </a:ext>
            </a:extLst>
          </p:cNvPr>
          <p:cNvSpPr>
            <a:spLocks noGrp="1"/>
          </p:cNvSpPr>
          <p:nvPr>
            <p:ph type="body" sz="quarter" idx="15"/>
          </p:nvPr>
        </p:nvSpPr>
        <p:spPr/>
        <p:txBody>
          <a:bodyPr anchor="ctr"/>
          <a:lstStyle/>
          <a:p>
            <a:r>
              <a:rPr lang="en-US" sz="8000" dirty="0"/>
              <a:t>What Makes Applications Competitive</a:t>
            </a:r>
          </a:p>
        </p:txBody>
      </p:sp>
      <p:pic>
        <p:nvPicPr>
          <p:cNvPr id="4" name="Picture 3">
            <a:extLst>
              <a:ext uri="{FF2B5EF4-FFF2-40B4-BE49-F238E27FC236}">
                <a16:creationId xmlns:a16="http://schemas.microsoft.com/office/drawing/2014/main" id="{CD7874B4-78E5-4E4D-8BAF-7AA02395F04E}"/>
              </a:ext>
            </a:extLst>
          </p:cNvPr>
          <p:cNvPicPr>
            <a:picLocks noChangeAspect="1"/>
          </p:cNvPicPr>
          <p:nvPr/>
        </p:nvPicPr>
        <p:blipFill>
          <a:blip r:embed="rId5"/>
          <a:stretch>
            <a:fillRect/>
          </a:stretch>
        </p:blipFill>
        <p:spPr>
          <a:xfrm>
            <a:off x="11880850" y="3881867"/>
            <a:ext cx="6947937" cy="4626834"/>
          </a:xfrm>
          <a:prstGeom prst="rect">
            <a:avLst/>
          </a:prstGeom>
        </p:spPr>
      </p:pic>
      <p:pic>
        <p:nvPicPr>
          <p:cNvPr id="5" name="Based on years of re">
            <a:hlinkClick r:id="" action="ppaction://media"/>
            <a:extLst>
              <a:ext uri="{FF2B5EF4-FFF2-40B4-BE49-F238E27FC236}">
                <a16:creationId xmlns:a16="http://schemas.microsoft.com/office/drawing/2014/main" id="{73607218-C7ED-4FDD-B975-C916983AAB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1188" y="611188"/>
            <a:ext cx="609600" cy="609600"/>
          </a:xfrm>
          <a:prstGeom prst="rect">
            <a:avLst/>
          </a:prstGeom>
        </p:spPr>
      </p:pic>
    </p:spTree>
    <p:extLst>
      <p:ext uri="{BB962C8B-B14F-4D97-AF65-F5344CB8AC3E}">
        <p14:creationId xmlns:p14="http://schemas.microsoft.com/office/powerpoint/2010/main" val="2395842054"/>
      </p:ext>
    </p:extLst>
  </p:cSld>
  <p:clrMapOvr>
    <a:masterClrMapping/>
  </p:clrMapOvr>
  <mc:AlternateContent xmlns:mc="http://schemas.openxmlformats.org/markup-compatibility/2006" xmlns:p14="http://schemas.microsoft.com/office/powerpoint/2010/main">
    <mc:Choice Requires="p14">
      <p:transition spd="slow" p14:dur="2000" advClick="0" advTm="39630"/>
    </mc:Choice>
    <mc:Fallback xmlns="">
      <p:transition spd="slow" advClick="0" advTm="39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C7CF72-2C09-4E13-AD6B-919460574389}"/>
              </a:ext>
            </a:extLst>
          </p:cNvPr>
          <p:cNvSpPr>
            <a:spLocks noGrp="1"/>
          </p:cNvSpPr>
          <p:nvPr>
            <p:ph type="body" sz="quarter" idx="17"/>
          </p:nvPr>
        </p:nvSpPr>
        <p:spPr/>
        <p:txBody>
          <a:bodyPr/>
          <a:lstStyle/>
          <a:p>
            <a:r>
              <a:rPr lang="en-US" dirty="0"/>
              <a:t>Inadequate discussion of broader impacts</a:t>
            </a:r>
          </a:p>
          <a:p>
            <a:r>
              <a:rPr lang="en-US" dirty="0"/>
              <a:t>Missing curriculum vitae</a:t>
            </a:r>
          </a:p>
          <a:p>
            <a:r>
              <a:rPr lang="en-US" dirty="0"/>
              <a:t>Incomplete reference citations</a:t>
            </a:r>
          </a:p>
          <a:p>
            <a:r>
              <a:rPr lang="en-US" dirty="0"/>
              <a:t>Poor methodology descriptions</a:t>
            </a:r>
          </a:p>
          <a:p>
            <a:r>
              <a:rPr lang="en-US" dirty="0"/>
              <a:t>Unrealistic project scope for budget</a:t>
            </a:r>
          </a:p>
          <a:p>
            <a:endParaRPr lang="en-US" dirty="0"/>
          </a:p>
        </p:txBody>
      </p:sp>
      <p:sp>
        <p:nvSpPr>
          <p:cNvPr id="3" name="Text Placeholder 2">
            <a:extLst>
              <a:ext uri="{FF2B5EF4-FFF2-40B4-BE49-F238E27FC236}">
                <a16:creationId xmlns:a16="http://schemas.microsoft.com/office/drawing/2014/main" id="{191F273F-5B33-48D6-9712-A4A7AC265070}"/>
              </a:ext>
            </a:extLst>
          </p:cNvPr>
          <p:cNvSpPr>
            <a:spLocks noGrp="1"/>
          </p:cNvSpPr>
          <p:nvPr>
            <p:ph type="body" sz="quarter" idx="15"/>
          </p:nvPr>
        </p:nvSpPr>
        <p:spPr/>
        <p:txBody>
          <a:bodyPr anchor="ctr"/>
          <a:lstStyle/>
          <a:p>
            <a:r>
              <a:rPr lang="en-US" sz="8000" dirty="0"/>
              <a:t>Common Mistakes to Avoid</a:t>
            </a:r>
          </a:p>
        </p:txBody>
      </p:sp>
      <p:pic>
        <p:nvPicPr>
          <p:cNvPr id="4" name="Picture 3">
            <a:extLst>
              <a:ext uri="{FF2B5EF4-FFF2-40B4-BE49-F238E27FC236}">
                <a16:creationId xmlns:a16="http://schemas.microsoft.com/office/drawing/2014/main" id="{A668BD19-7170-465E-B40B-E392878DB432}"/>
              </a:ext>
            </a:extLst>
          </p:cNvPr>
          <p:cNvPicPr>
            <a:picLocks noChangeAspect="1"/>
          </p:cNvPicPr>
          <p:nvPr/>
        </p:nvPicPr>
        <p:blipFill>
          <a:blip r:embed="rId5"/>
          <a:stretch>
            <a:fillRect/>
          </a:stretch>
        </p:blipFill>
        <p:spPr>
          <a:xfrm>
            <a:off x="12164696" y="3140075"/>
            <a:ext cx="6934200" cy="5810250"/>
          </a:xfrm>
          <a:prstGeom prst="rect">
            <a:avLst/>
          </a:prstGeom>
        </p:spPr>
      </p:pic>
      <p:pic>
        <p:nvPicPr>
          <p:cNvPr id="5" name="Learning from common">
            <a:hlinkClick r:id="" action="ppaction://media"/>
            <a:extLst>
              <a:ext uri="{FF2B5EF4-FFF2-40B4-BE49-F238E27FC236}">
                <a16:creationId xmlns:a16="http://schemas.microsoft.com/office/drawing/2014/main" id="{6C0719B4-4EF7-4179-98DF-56B252518B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1163" y="455613"/>
            <a:ext cx="609600" cy="609600"/>
          </a:xfrm>
          <a:prstGeom prst="rect">
            <a:avLst/>
          </a:prstGeom>
        </p:spPr>
      </p:pic>
    </p:spTree>
    <p:extLst>
      <p:ext uri="{BB962C8B-B14F-4D97-AF65-F5344CB8AC3E}">
        <p14:creationId xmlns:p14="http://schemas.microsoft.com/office/powerpoint/2010/main" val="2551297824"/>
      </p:ext>
    </p:extLst>
  </p:cSld>
  <p:clrMapOvr>
    <a:masterClrMapping/>
  </p:clrMapOvr>
  <mc:AlternateContent xmlns:mc="http://schemas.openxmlformats.org/markup-compatibility/2006" xmlns:p14="http://schemas.microsoft.com/office/powerpoint/2010/main">
    <mc:Choice Requires="p14">
      <p:transition spd="slow" p14:dur="2000" advClick="0" advTm="38240"/>
    </mc:Choice>
    <mc:Fallback xmlns="">
      <p:transition spd="slow" advClick="0" advTm="38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5A94A1-D733-4627-8D74-A851D96E58C7}"/>
              </a:ext>
            </a:extLst>
          </p:cNvPr>
          <p:cNvSpPr>
            <a:spLocks noGrp="1"/>
          </p:cNvSpPr>
          <p:nvPr>
            <p:ph type="body" sz="quarter" idx="17"/>
          </p:nvPr>
        </p:nvSpPr>
        <p:spPr/>
        <p:txBody>
          <a:bodyPr/>
          <a:lstStyle/>
          <a:p>
            <a:r>
              <a:rPr lang="en-US" dirty="0"/>
              <a:t>First-time applicants and those without recent FRP funding receive priority</a:t>
            </a:r>
          </a:p>
        </p:txBody>
      </p:sp>
      <p:sp>
        <p:nvSpPr>
          <p:cNvPr id="3" name="Text Placeholder 2">
            <a:extLst>
              <a:ext uri="{FF2B5EF4-FFF2-40B4-BE49-F238E27FC236}">
                <a16:creationId xmlns:a16="http://schemas.microsoft.com/office/drawing/2014/main" id="{DFFF8267-245E-4BCF-B6AB-A48E02C6143B}"/>
              </a:ext>
            </a:extLst>
          </p:cNvPr>
          <p:cNvSpPr>
            <a:spLocks noGrp="1"/>
          </p:cNvSpPr>
          <p:nvPr>
            <p:ph type="body" sz="quarter" idx="15"/>
          </p:nvPr>
        </p:nvSpPr>
        <p:spPr/>
        <p:txBody>
          <a:bodyPr/>
          <a:lstStyle/>
          <a:p>
            <a:r>
              <a:rPr lang="en-US" dirty="0"/>
              <a:t>Priority Consideration</a:t>
            </a:r>
          </a:p>
        </p:txBody>
      </p:sp>
      <p:pic>
        <p:nvPicPr>
          <p:cNvPr id="4" name="Picture 3">
            <a:extLst>
              <a:ext uri="{FF2B5EF4-FFF2-40B4-BE49-F238E27FC236}">
                <a16:creationId xmlns:a16="http://schemas.microsoft.com/office/drawing/2014/main" id="{E1024A3B-EFD2-4806-802D-A27C34463434}"/>
              </a:ext>
            </a:extLst>
          </p:cNvPr>
          <p:cNvPicPr>
            <a:picLocks noChangeAspect="1"/>
          </p:cNvPicPr>
          <p:nvPr/>
        </p:nvPicPr>
        <p:blipFill>
          <a:blip r:embed="rId5"/>
          <a:stretch>
            <a:fillRect/>
          </a:stretch>
        </p:blipFill>
        <p:spPr>
          <a:xfrm>
            <a:off x="6170612" y="3978275"/>
            <a:ext cx="7762875" cy="5581650"/>
          </a:xfrm>
          <a:prstGeom prst="rect">
            <a:avLst/>
          </a:prstGeom>
        </p:spPr>
      </p:pic>
      <p:pic>
        <p:nvPicPr>
          <p:cNvPr id="5" name="The Faculty Research">
            <a:hlinkClick r:id="" action="ppaction://media"/>
            <a:extLst>
              <a:ext uri="{FF2B5EF4-FFF2-40B4-BE49-F238E27FC236}">
                <a16:creationId xmlns:a16="http://schemas.microsoft.com/office/drawing/2014/main" id="{BF6D89B1-B893-43A8-B713-A86B4C6A4C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5613" y="522288"/>
            <a:ext cx="609600" cy="609600"/>
          </a:xfrm>
          <a:prstGeom prst="rect">
            <a:avLst/>
          </a:prstGeom>
        </p:spPr>
      </p:pic>
    </p:spTree>
    <p:extLst>
      <p:ext uri="{BB962C8B-B14F-4D97-AF65-F5344CB8AC3E}">
        <p14:creationId xmlns:p14="http://schemas.microsoft.com/office/powerpoint/2010/main" val="1467371648"/>
      </p:ext>
    </p:extLst>
  </p:cSld>
  <p:clrMapOvr>
    <a:masterClrMapping/>
  </p:clrMapOvr>
  <mc:AlternateContent xmlns:mc="http://schemas.openxmlformats.org/markup-compatibility/2006" xmlns:p14="http://schemas.microsoft.com/office/powerpoint/2010/main">
    <mc:Choice Requires="p14">
      <p:transition spd="slow" p14:dur="2000" advClick="0" advTm="32460"/>
    </mc:Choice>
    <mc:Fallback xmlns="">
      <p:transition spd="slow" advClick="0" advTm="32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5F013C9-A34E-4888-B268-EE4CC8D3372E}"/>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8D22B804-A237-4F9E-8EC6-FDC1082A9F38}"/>
              </a:ext>
            </a:extLst>
          </p:cNvPr>
          <p:cNvSpPr>
            <a:spLocks noGrp="1"/>
          </p:cNvSpPr>
          <p:nvPr>
            <p:ph type="body" sz="quarter" idx="14"/>
          </p:nvPr>
        </p:nvSpPr>
        <p:spPr/>
        <p:txBody>
          <a:bodyPr/>
          <a:lstStyle/>
          <a:p>
            <a:r>
              <a:rPr lang="en-US" dirty="0"/>
              <a:t>Review Criteria</a:t>
            </a:r>
          </a:p>
        </p:txBody>
      </p:sp>
      <p:pic>
        <p:nvPicPr>
          <p:cNvPr id="2" name="Understanding how yo">
            <a:hlinkClick r:id="" action="ppaction://media"/>
            <a:extLst>
              <a:ext uri="{FF2B5EF4-FFF2-40B4-BE49-F238E27FC236}">
                <a16:creationId xmlns:a16="http://schemas.microsoft.com/office/drawing/2014/main" id="{92B2FA9D-7483-4517-BCC6-F2A604FD8D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6713" y="388938"/>
            <a:ext cx="609600" cy="609600"/>
          </a:xfrm>
          <a:prstGeom prst="rect">
            <a:avLst/>
          </a:prstGeom>
        </p:spPr>
      </p:pic>
    </p:spTree>
    <p:extLst>
      <p:ext uri="{BB962C8B-B14F-4D97-AF65-F5344CB8AC3E}">
        <p14:creationId xmlns:p14="http://schemas.microsoft.com/office/powerpoint/2010/main" val="4280927682"/>
      </p:ext>
    </p:extLst>
  </p:cSld>
  <p:clrMapOvr>
    <a:masterClrMapping/>
  </p:clrMapOvr>
  <mc:AlternateContent xmlns:mc="http://schemas.openxmlformats.org/markup-compatibility/2006" xmlns:p14="http://schemas.microsoft.com/office/powerpoint/2010/main">
    <mc:Choice Requires="p14">
      <p:transition spd="slow" p14:dur="2000" advClick="0" advTm="9990"/>
    </mc:Choice>
    <mc:Fallback xmlns="">
      <p:transition spd="slow" advClick="0" advTm="9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BAE280-3E51-4DB9-B83E-D16BCFAA0D5B}"/>
              </a:ext>
            </a:extLst>
          </p:cNvPr>
          <p:cNvSpPr>
            <a:spLocks noGrp="1"/>
          </p:cNvSpPr>
          <p:nvPr>
            <p:ph type="body" sz="quarter" idx="17"/>
          </p:nvPr>
        </p:nvSpPr>
        <p:spPr/>
        <p:txBody>
          <a:bodyPr/>
          <a:lstStyle/>
          <a:p>
            <a:r>
              <a:rPr lang="en-US" dirty="0"/>
              <a:t>The Faculty Research program supports faculty in developing competitive proposals for external funding opportunities</a:t>
            </a:r>
          </a:p>
          <a:p>
            <a:r>
              <a:rPr lang="en-US" dirty="0"/>
              <a:t>This internal funding is especially valuable for activities such as collecting pilot data that strengthens future grant applications and enhances publication potential</a:t>
            </a:r>
          </a:p>
        </p:txBody>
      </p:sp>
      <p:sp>
        <p:nvSpPr>
          <p:cNvPr id="3" name="Text Placeholder 2">
            <a:extLst>
              <a:ext uri="{FF2B5EF4-FFF2-40B4-BE49-F238E27FC236}">
                <a16:creationId xmlns:a16="http://schemas.microsoft.com/office/drawing/2014/main" id="{37584D89-672A-4F84-B395-2F92A95EB262}"/>
              </a:ext>
            </a:extLst>
          </p:cNvPr>
          <p:cNvSpPr>
            <a:spLocks noGrp="1"/>
          </p:cNvSpPr>
          <p:nvPr>
            <p:ph type="body" sz="quarter" idx="15"/>
          </p:nvPr>
        </p:nvSpPr>
        <p:spPr/>
        <p:txBody>
          <a:bodyPr/>
          <a:lstStyle/>
          <a:p>
            <a:r>
              <a:rPr lang="en-US" dirty="0"/>
              <a:t>Program Purpose</a:t>
            </a:r>
          </a:p>
        </p:txBody>
      </p:sp>
      <p:pic>
        <p:nvPicPr>
          <p:cNvPr id="8" name="The SUNY Cortland Fa (1)">
            <a:hlinkClick r:id="" action="ppaction://media"/>
            <a:extLst>
              <a:ext uri="{FF2B5EF4-FFF2-40B4-BE49-F238E27FC236}">
                <a16:creationId xmlns:a16="http://schemas.microsoft.com/office/drawing/2014/main" id="{7A2D106A-1787-4319-A42A-EDFC4BD285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3413" y="611188"/>
            <a:ext cx="609600" cy="609600"/>
          </a:xfrm>
          <a:prstGeom prst="rect">
            <a:avLst/>
          </a:prstGeom>
        </p:spPr>
      </p:pic>
    </p:spTree>
    <p:extLst>
      <p:ext uri="{BB962C8B-B14F-4D97-AF65-F5344CB8AC3E}">
        <p14:creationId xmlns:p14="http://schemas.microsoft.com/office/powerpoint/2010/main" val="897585046"/>
      </p:ext>
    </p:extLst>
  </p:cSld>
  <p:clrMapOvr>
    <a:masterClrMapping/>
  </p:clrMapOvr>
  <mc:AlternateContent xmlns:mc="http://schemas.openxmlformats.org/markup-compatibility/2006" xmlns:p14="http://schemas.microsoft.com/office/powerpoint/2010/main">
    <mc:Choice Requires="p14">
      <p:transition spd="slow" p14:dur="2000" advClick="0" advTm="61780"/>
    </mc:Choice>
    <mc:Fallback xmlns="">
      <p:transition spd="slow" advClick="0" advTm="61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1A297E-02FD-41D4-8582-54176906E14C}"/>
              </a:ext>
            </a:extLst>
          </p:cNvPr>
          <p:cNvSpPr>
            <a:spLocks noGrp="1"/>
          </p:cNvSpPr>
          <p:nvPr>
            <p:ph type="body" sz="quarter" idx="17"/>
          </p:nvPr>
        </p:nvSpPr>
        <p:spPr>
          <a:xfrm>
            <a:off x="1141414" y="4054474"/>
            <a:ext cx="5938836" cy="5684109"/>
          </a:xfrm>
          <a:ln>
            <a:solidFill>
              <a:srgbClr val="B91000"/>
            </a:solidFill>
          </a:ln>
        </p:spPr>
        <p:txBody>
          <a:bodyPr/>
          <a:lstStyle/>
          <a:p>
            <a:pPr marL="0" indent="0">
              <a:buNone/>
            </a:pPr>
            <a:r>
              <a:rPr lang="en-US" b="1" dirty="0"/>
              <a:t>Intellectual Quality</a:t>
            </a:r>
          </a:p>
          <a:p>
            <a:pPr lvl="1"/>
            <a:r>
              <a:rPr lang="en-US" dirty="0"/>
              <a:t>Clear research question</a:t>
            </a:r>
          </a:p>
          <a:p>
            <a:pPr lvl="1"/>
            <a:r>
              <a:rPr lang="en-US" dirty="0"/>
              <a:t>Sound literature review</a:t>
            </a:r>
          </a:p>
          <a:p>
            <a:pPr lvl="1"/>
            <a:r>
              <a:rPr lang="en-US" dirty="0"/>
              <a:t>Clear significance</a:t>
            </a:r>
          </a:p>
          <a:p>
            <a:pPr lvl="1"/>
            <a:r>
              <a:rPr lang="en-US" dirty="0"/>
              <a:t>Persuasive rationale</a:t>
            </a:r>
          </a:p>
          <a:p>
            <a:endParaRPr lang="en-US" dirty="0"/>
          </a:p>
        </p:txBody>
      </p:sp>
      <p:sp>
        <p:nvSpPr>
          <p:cNvPr id="3" name="Text Placeholder 2">
            <a:extLst>
              <a:ext uri="{FF2B5EF4-FFF2-40B4-BE49-F238E27FC236}">
                <a16:creationId xmlns:a16="http://schemas.microsoft.com/office/drawing/2014/main" id="{B784AA65-52BF-4D51-8FD2-C861B224830F}"/>
              </a:ext>
            </a:extLst>
          </p:cNvPr>
          <p:cNvSpPr>
            <a:spLocks noGrp="1"/>
          </p:cNvSpPr>
          <p:nvPr>
            <p:ph type="body" sz="quarter" idx="15"/>
          </p:nvPr>
        </p:nvSpPr>
        <p:spPr/>
        <p:txBody>
          <a:bodyPr/>
          <a:lstStyle/>
          <a:p>
            <a:r>
              <a:rPr lang="en-US" sz="10000" dirty="0"/>
              <a:t>How Applications Are Evaluated</a:t>
            </a:r>
          </a:p>
        </p:txBody>
      </p:sp>
      <p:sp>
        <p:nvSpPr>
          <p:cNvPr id="4" name="Text Placeholder 1">
            <a:extLst>
              <a:ext uri="{FF2B5EF4-FFF2-40B4-BE49-F238E27FC236}">
                <a16:creationId xmlns:a16="http://schemas.microsoft.com/office/drawing/2014/main" id="{94660F39-6498-466D-A05A-51D3B4BF9FE5}"/>
              </a:ext>
            </a:extLst>
          </p:cNvPr>
          <p:cNvSpPr txBox="1">
            <a:spLocks/>
          </p:cNvSpPr>
          <p:nvPr/>
        </p:nvSpPr>
        <p:spPr>
          <a:xfrm>
            <a:off x="7148355" y="4054473"/>
            <a:ext cx="5938836" cy="5684109"/>
          </a:xfrm>
          <a:prstGeom prst="rect">
            <a:avLst/>
          </a:prstGeom>
          <a:ln>
            <a:solidFill>
              <a:srgbClr val="B91000"/>
            </a:solidFill>
          </a:ln>
        </p:spPr>
        <p:txBody>
          <a:bodyPr/>
          <a:lstStyle>
            <a:lvl1pPr marL="685800" marR="0" indent="-685800" defTabSz="914400" eaLnBrk="1" fontAlgn="auto" latinLnBrk="0" hangingPunct="1">
              <a:lnSpc>
                <a:spcPct val="100000"/>
              </a:lnSpc>
              <a:spcBef>
                <a:spcPts val="0"/>
              </a:spcBef>
              <a:spcAft>
                <a:spcPts val="0"/>
              </a:spcAft>
              <a:buClrTx/>
              <a:buSzTx/>
              <a:buFont typeface="Arial" panose="020B0604020202020204" pitchFamily="34" charset="0"/>
              <a:buChar char="•"/>
              <a:tabLst/>
              <a:defRPr sz="4500" b="0" i="0">
                <a:solidFill>
                  <a:srgbClr val="2C303C"/>
                </a:solidFill>
                <a:latin typeface="Agenda-Light" panose="02000603040000020004" pitchFamily="2" charset="0"/>
                <a:ea typeface="+mn-ea"/>
                <a:cs typeface="+mn-cs"/>
              </a:defRPr>
            </a:lvl1pPr>
            <a:lvl2pPr marL="1028700" indent="-571500" eaLnBrk="1" hangingPunct="1">
              <a:buFont typeface="Arial" panose="020B0604020202020204" pitchFamily="34" charset="0"/>
              <a:buChar char="•"/>
              <a:defRPr sz="3600">
                <a:latin typeface="Agenda-Light" panose="02000603040000020004" pitchFamily="2" charset="0"/>
                <a:ea typeface="+mn-ea"/>
                <a:cs typeface="+mn-cs"/>
              </a:defRPr>
            </a:lvl2pPr>
            <a:lvl3pPr marL="1485900" indent="-571500" eaLnBrk="1" hangingPunct="1">
              <a:buFont typeface="Arial" panose="020B0604020202020204" pitchFamily="34" charset="0"/>
              <a:buChar char="•"/>
              <a:defRPr sz="3600">
                <a:latin typeface="Agenda-Light" panose="02000603040000020004" pitchFamily="2" charset="0"/>
                <a:ea typeface="+mn-ea"/>
                <a:cs typeface="+mn-cs"/>
              </a:defRPr>
            </a:lvl3pPr>
            <a:lvl4pPr marL="1943100" indent="-571500" eaLnBrk="1" hangingPunct="1">
              <a:buFont typeface="Arial" panose="020B0604020202020204" pitchFamily="34" charset="0"/>
              <a:buChar char="•"/>
              <a:defRPr sz="3600">
                <a:latin typeface="Agenda-Light" panose="02000603040000020004" pitchFamily="2" charset="0"/>
                <a:ea typeface="+mn-ea"/>
                <a:cs typeface="+mn-cs"/>
              </a:defRPr>
            </a:lvl4pPr>
            <a:lvl5pPr marL="2400300" indent="-571500" eaLnBrk="1" hangingPunct="1">
              <a:buFont typeface="Arial" panose="020B0604020202020204" pitchFamily="34" charset="0"/>
              <a:buChar char="•"/>
              <a:defRPr sz="3600">
                <a:latin typeface="Agenda-Light" panose="02000603040000020004" pitchFamily="2"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indent="0">
              <a:buNone/>
            </a:pPr>
            <a:r>
              <a:rPr lang="en-US" b="1" dirty="0"/>
              <a:t>Project Design Quality</a:t>
            </a:r>
          </a:p>
          <a:p>
            <a:pPr lvl="1"/>
            <a:r>
              <a:rPr lang="en-US" dirty="0"/>
              <a:t>Well-planned activities</a:t>
            </a:r>
          </a:p>
          <a:p>
            <a:pPr lvl="1"/>
            <a:r>
              <a:rPr lang="en-US" dirty="0"/>
              <a:t>Clear methodology</a:t>
            </a:r>
          </a:p>
          <a:p>
            <a:pPr lvl="1"/>
            <a:r>
              <a:rPr lang="en-US" dirty="0"/>
              <a:t>Appropriate analysis plan</a:t>
            </a:r>
          </a:p>
          <a:p>
            <a:pPr lvl="1"/>
            <a:r>
              <a:rPr lang="en-US" dirty="0"/>
              <a:t>Reasonable budget</a:t>
            </a:r>
          </a:p>
          <a:p>
            <a:endParaRPr lang="en-US" kern="0" dirty="0"/>
          </a:p>
        </p:txBody>
      </p:sp>
      <p:sp>
        <p:nvSpPr>
          <p:cNvPr id="5" name="Text Placeholder 1">
            <a:extLst>
              <a:ext uri="{FF2B5EF4-FFF2-40B4-BE49-F238E27FC236}">
                <a16:creationId xmlns:a16="http://schemas.microsoft.com/office/drawing/2014/main" id="{B04F199F-64AE-4626-9D12-2AC7CC84EEC0}"/>
              </a:ext>
            </a:extLst>
          </p:cNvPr>
          <p:cNvSpPr txBox="1">
            <a:spLocks/>
          </p:cNvSpPr>
          <p:nvPr/>
        </p:nvSpPr>
        <p:spPr>
          <a:xfrm>
            <a:off x="13155296" y="4054472"/>
            <a:ext cx="5938836" cy="5684109"/>
          </a:xfrm>
          <a:prstGeom prst="rect">
            <a:avLst/>
          </a:prstGeom>
          <a:ln>
            <a:solidFill>
              <a:srgbClr val="B91000"/>
            </a:solidFill>
          </a:ln>
        </p:spPr>
        <p:txBody>
          <a:bodyPr/>
          <a:lstStyle>
            <a:lvl1pPr marL="685800" marR="0" indent="-685800" defTabSz="914400" eaLnBrk="1" fontAlgn="auto" latinLnBrk="0" hangingPunct="1">
              <a:lnSpc>
                <a:spcPct val="100000"/>
              </a:lnSpc>
              <a:spcBef>
                <a:spcPts val="0"/>
              </a:spcBef>
              <a:spcAft>
                <a:spcPts val="0"/>
              </a:spcAft>
              <a:buClrTx/>
              <a:buSzTx/>
              <a:buFont typeface="Arial" panose="020B0604020202020204" pitchFamily="34" charset="0"/>
              <a:buChar char="•"/>
              <a:tabLst/>
              <a:defRPr sz="4500" b="0" i="0">
                <a:solidFill>
                  <a:srgbClr val="2C303C"/>
                </a:solidFill>
                <a:latin typeface="Agenda-Light" panose="02000603040000020004" pitchFamily="2" charset="0"/>
                <a:ea typeface="+mn-ea"/>
                <a:cs typeface="+mn-cs"/>
              </a:defRPr>
            </a:lvl1pPr>
            <a:lvl2pPr marL="1028700" indent="-571500" eaLnBrk="1" hangingPunct="1">
              <a:buFont typeface="Arial" panose="020B0604020202020204" pitchFamily="34" charset="0"/>
              <a:buChar char="•"/>
              <a:defRPr sz="3600">
                <a:latin typeface="Agenda-Light" panose="02000603040000020004" pitchFamily="2" charset="0"/>
                <a:ea typeface="+mn-ea"/>
                <a:cs typeface="+mn-cs"/>
              </a:defRPr>
            </a:lvl2pPr>
            <a:lvl3pPr marL="1485900" indent="-571500" eaLnBrk="1" hangingPunct="1">
              <a:buFont typeface="Arial" panose="020B0604020202020204" pitchFamily="34" charset="0"/>
              <a:buChar char="•"/>
              <a:defRPr sz="3600">
                <a:latin typeface="Agenda-Light" panose="02000603040000020004" pitchFamily="2" charset="0"/>
                <a:ea typeface="+mn-ea"/>
                <a:cs typeface="+mn-cs"/>
              </a:defRPr>
            </a:lvl3pPr>
            <a:lvl4pPr marL="1943100" indent="-571500" eaLnBrk="1" hangingPunct="1">
              <a:buFont typeface="Arial" panose="020B0604020202020204" pitchFamily="34" charset="0"/>
              <a:buChar char="•"/>
              <a:defRPr sz="3600">
                <a:latin typeface="Agenda-Light" panose="02000603040000020004" pitchFamily="2" charset="0"/>
                <a:ea typeface="+mn-ea"/>
                <a:cs typeface="+mn-cs"/>
              </a:defRPr>
            </a:lvl4pPr>
            <a:lvl5pPr marL="2400300" indent="-571500" eaLnBrk="1" hangingPunct="1">
              <a:buFont typeface="Arial" panose="020B0604020202020204" pitchFamily="34" charset="0"/>
              <a:buChar char="•"/>
              <a:defRPr sz="3600">
                <a:latin typeface="Agenda-Light" panose="02000603040000020004" pitchFamily="2"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indent="0">
              <a:buNone/>
            </a:pPr>
            <a:r>
              <a:rPr lang="en-US" b="1" dirty="0"/>
              <a:t>Broader Impacts</a:t>
            </a:r>
          </a:p>
          <a:p>
            <a:pPr lvl="1"/>
            <a:r>
              <a:rPr lang="en-US" dirty="0"/>
              <a:t>Campus impact potential</a:t>
            </a:r>
          </a:p>
          <a:p>
            <a:pPr lvl="1"/>
            <a:r>
              <a:rPr lang="en-US" dirty="0"/>
              <a:t>Student involvement</a:t>
            </a:r>
          </a:p>
          <a:p>
            <a:pPr lvl="1"/>
            <a:r>
              <a:rPr lang="en-US" dirty="0"/>
              <a:t>Teaching enhancement</a:t>
            </a:r>
          </a:p>
          <a:p>
            <a:pPr lvl="1"/>
            <a:r>
              <a:rPr lang="en-US" dirty="0"/>
              <a:t>Future funding potential</a:t>
            </a:r>
          </a:p>
          <a:p>
            <a:endParaRPr lang="en-US" kern="0" dirty="0"/>
          </a:p>
        </p:txBody>
      </p:sp>
      <p:sp>
        <p:nvSpPr>
          <p:cNvPr id="6" name="Rectangle 5">
            <a:extLst>
              <a:ext uri="{FF2B5EF4-FFF2-40B4-BE49-F238E27FC236}">
                <a16:creationId xmlns:a16="http://schemas.microsoft.com/office/drawing/2014/main" id="{078F87F7-8F1B-462F-B894-0753FFFA8A87}"/>
              </a:ext>
            </a:extLst>
          </p:cNvPr>
          <p:cNvSpPr/>
          <p:nvPr/>
        </p:nvSpPr>
        <p:spPr>
          <a:xfrm>
            <a:off x="1136650" y="2530476"/>
            <a:ext cx="13495169" cy="830997"/>
          </a:xfrm>
          <a:prstGeom prst="rect">
            <a:avLst/>
          </a:prstGeom>
        </p:spPr>
        <p:txBody>
          <a:bodyPr wrap="none">
            <a:spAutoFit/>
          </a:bodyPr>
          <a:lstStyle/>
          <a:p>
            <a:r>
              <a:rPr lang="en-US" sz="4800" dirty="0"/>
              <a:t>Faculty Research Committee (FRC) Reviews Based on:</a:t>
            </a:r>
          </a:p>
        </p:txBody>
      </p:sp>
      <p:pic>
        <p:nvPicPr>
          <p:cNvPr id="7" name="The Faculty Research (1)">
            <a:hlinkClick r:id="" action="ppaction://media"/>
            <a:extLst>
              <a:ext uri="{FF2B5EF4-FFF2-40B4-BE49-F238E27FC236}">
                <a16:creationId xmlns:a16="http://schemas.microsoft.com/office/drawing/2014/main" id="{9156F335-5AEC-4BB7-8CD6-921DF2CC1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2288" y="433388"/>
            <a:ext cx="609600" cy="609600"/>
          </a:xfrm>
          <a:prstGeom prst="rect">
            <a:avLst/>
          </a:prstGeom>
        </p:spPr>
      </p:pic>
    </p:spTree>
    <p:extLst>
      <p:ext uri="{BB962C8B-B14F-4D97-AF65-F5344CB8AC3E}">
        <p14:creationId xmlns:p14="http://schemas.microsoft.com/office/powerpoint/2010/main" val="3967783016"/>
      </p:ext>
    </p:extLst>
  </p:cSld>
  <p:clrMapOvr>
    <a:masterClrMapping/>
  </p:clrMapOvr>
  <mc:AlternateContent xmlns:mc="http://schemas.openxmlformats.org/markup-compatibility/2006" xmlns:p14="http://schemas.microsoft.com/office/powerpoint/2010/main">
    <mc:Choice Requires="p14">
      <p:transition spd="slow" p14:dur="2000" advClick="0" advTm="46050"/>
    </mc:Choice>
    <mc:Fallback xmlns="">
      <p:transition spd="slow" advClick="0" advTm="46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2C3600C-F6D7-4E4D-8BE6-D8C2810735BC}"/>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85B93BF8-E7F5-4E41-ADC2-5B3CB9B64B0E}"/>
              </a:ext>
            </a:extLst>
          </p:cNvPr>
          <p:cNvSpPr>
            <a:spLocks noGrp="1"/>
          </p:cNvSpPr>
          <p:nvPr>
            <p:ph type="body" sz="quarter" idx="14"/>
          </p:nvPr>
        </p:nvSpPr>
        <p:spPr/>
        <p:txBody>
          <a:bodyPr/>
          <a:lstStyle/>
          <a:p>
            <a:r>
              <a:rPr lang="en-US" dirty="0"/>
              <a:t>Frequently Asked Questions</a:t>
            </a:r>
          </a:p>
        </p:txBody>
      </p:sp>
      <p:pic>
        <p:nvPicPr>
          <p:cNvPr id="2" name="Now let s address so">
            <a:hlinkClick r:id="" action="ppaction://media"/>
            <a:extLst>
              <a:ext uri="{FF2B5EF4-FFF2-40B4-BE49-F238E27FC236}">
                <a16:creationId xmlns:a16="http://schemas.microsoft.com/office/drawing/2014/main" id="{6372C585-1182-4A95-AED5-33CD93915E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5613" y="522288"/>
            <a:ext cx="609600" cy="609600"/>
          </a:xfrm>
          <a:prstGeom prst="rect">
            <a:avLst/>
          </a:prstGeom>
        </p:spPr>
      </p:pic>
    </p:spTree>
    <p:extLst>
      <p:ext uri="{BB962C8B-B14F-4D97-AF65-F5344CB8AC3E}">
        <p14:creationId xmlns:p14="http://schemas.microsoft.com/office/powerpoint/2010/main" val="52687317"/>
      </p:ext>
    </p:extLst>
  </p:cSld>
  <p:clrMapOvr>
    <a:masterClrMapping/>
  </p:clrMapOvr>
  <mc:AlternateContent xmlns:mc="http://schemas.openxmlformats.org/markup-compatibility/2006" xmlns:p14="http://schemas.microsoft.com/office/powerpoint/2010/main">
    <mc:Choice Requires="p14">
      <p:transition spd="slow" p14:dur="2000" advClick="0" advTm="5710"/>
    </mc:Choice>
    <mc:Fallback xmlns="">
      <p:transition spd="slow" advClick="0" advTm="5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EC8984-266D-4259-9702-3B1CD4303E2C}"/>
              </a:ext>
            </a:extLst>
          </p:cNvPr>
          <p:cNvSpPr>
            <a:spLocks noGrp="1"/>
          </p:cNvSpPr>
          <p:nvPr>
            <p:ph type="body" sz="quarter" idx="17"/>
          </p:nvPr>
        </p:nvSpPr>
        <p:spPr/>
        <p:txBody>
          <a:bodyPr/>
          <a:lstStyle/>
          <a:p>
            <a:pPr marL="0" indent="0">
              <a:buNone/>
            </a:pPr>
            <a:r>
              <a:rPr lang="en-US" sz="4400" dirty="0"/>
              <a:t>Yes, previous FRP recipients can apply again as long as they meet the eligibility requirements. It's not uncommon for faculty members to receive multiple FRP awards based on different research questions. However, the Faculty Research Committee considers past performance as an evaluation criterion and follows the philosophy that awards are not intended for yearly funding of ongoing projects. Therefore, proposals from first-time applicants or those who haven't received FRP funding in recent years will be given priority over repeat applicants. If you've previously received an FRP award, make sure your new proposal addresses a genuinely different research question rather than continuing the same project.</a:t>
            </a:r>
          </a:p>
        </p:txBody>
      </p:sp>
      <p:sp>
        <p:nvSpPr>
          <p:cNvPr id="3" name="Text Placeholder 2">
            <a:extLst>
              <a:ext uri="{FF2B5EF4-FFF2-40B4-BE49-F238E27FC236}">
                <a16:creationId xmlns:a16="http://schemas.microsoft.com/office/drawing/2014/main" id="{E54E0A11-26C5-4021-AD87-201EFCEC50AD}"/>
              </a:ext>
            </a:extLst>
          </p:cNvPr>
          <p:cNvSpPr>
            <a:spLocks noGrp="1"/>
          </p:cNvSpPr>
          <p:nvPr>
            <p:ph type="body" sz="quarter" idx="15"/>
          </p:nvPr>
        </p:nvSpPr>
        <p:spPr/>
        <p:txBody>
          <a:bodyPr anchor="ctr"/>
          <a:lstStyle/>
          <a:p>
            <a:r>
              <a:rPr lang="en-US" sz="8000" dirty="0"/>
              <a:t>Can previous FRP recipients apply again?</a:t>
            </a:r>
          </a:p>
        </p:txBody>
      </p:sp>
      <p:pic>
        <p:nvPicPr>
          <p:cNvPr id="4" name="Can previous FRP rec">
            <a:hlinkClick r:id="" action="ppaction://media"/>
            <a:extLst>
              <a:ext uri="{FF2B5EF4-FFF2-40B4-BE49-F238E27FC236}">
                <a16:creationId xmlns:a16="http://schemas.microsoft.com/office/drawing/2014/main" id="{CA121A80-C1FD-46CE-A9A6-763473E0B9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6738" y="477838"/>
            <a:ext cx="609600" cy="609600"/>
          </a:xfrm>
          <a:prstGeom prst="rect">
            <a:avLst/>
          </a:prstGeom>
        </p:spPr>
      </p:pic>
    </p:spTree>
    <p:extLst>
      <p:ext uri="{BB962C8B-B14F-4D97-AF65-F5344CB8AC3E}">
        <p14:creationId xmlns:p14="http://schemas.microsoft.com/office/powerpoint/2010/main" val="3931119852"/>
      </p:ext>
    </p:extLst>
  </p:cSld>
  <p:clrMapOvr>
    <a:masterClrMapping/>
  </p:clrMapOvr>
  <mc:AlternateContent xmlns:mc="http://schemas.openxmlformats.org/markup-compatibility/2006" xmlns:p14="http://schemas.microsoft.com/office/powerpoint/2010/main">
    <mc:Choice Requires="p14">
      <p:transition spd="slow" p14:dur="2000" advClick="0" advTm="44440"/>
    </mc:Choice>
    <mc:Fallback xmlns="">
      <p:transition spd="slow" advClick="0" advTm="44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EC8984-266D-4259-9702-3B1CD4303E2C}"/>
              </a:ext>
            </a:extLst>
          </p:cNvPr>
          <p:cNvSpPr>
            <a:spLocks noGrp="1"/>
          </p:cNvSpPr>
          <p:nvPr>
            <p:ph type="body" sz="quarter" idx="17"/>
          </p:nvPr>
        </p:nvSpPr>
        <p:spPr/>
        <p:txBody>
          <a:bodyPr/>
          <a:lstStyle/>
          <a:p>
            <a:pPr marL="0" indent="0">
              <a:buNone/>
            </a:pPr>
            <a:r>
              <a:rPr lang="en-US" sz="4400" dirty="0"/>
              <a:t>Because of the limited funds available for this program, investigators are encouraged to apply for funding within the established parameters. FRP awards are generally between $1,000 and $3,000, with the maximum award being $3,000. The project design should reflect the relationship between funding available and what research efforts those funds can reasonably support. Don't automatically ask for the maximum amount - instead, carefully calculate what you actually need for your specific project. A realistic, well-justified budget that aligns with your project scope will be more competitive than an inflated request. Consider what components you'll need: personal compensation, student workers, materials and supplies, or travel costs, and budget accordingly.</a:t>
            </a:r>
          </a:p>
        </p:txBody>
      </p:sp>
      <p:sp>
        <p:nvSpPr>
          <p:cNvPr id="3" name="Text Placeholder 2">
            <a:extLst>
              <a:ext uri="{FF2B5EF4-FFF2-40B4-BE49-F238E27FC236}">
                <a16:creationId xmlns:a16="http://schemas.microsoft.com/office/drawing/2014/main" id="{E54E0A11-26C5-4021-AD87-201EFCEC50AD}"/>
              </a:ext>
            </a:extLst>
          </p:cNvPr>
          <p:cNvSpPr>
            <a:spLocks noGrp="1"/>
          </p:cNvSpPr>
          <p:nvPr>
            <p:ph type="body" sz="quarter" idx="15"/>
          </p:nvPr>
        </p:nvSpPr>
        <p:spPr/>
        <p:txBody>
          <a:bodyPr anchor="ctr"/>
          <a:lstStyle/>
          <a:p>
            <a:r>
              <a:rPr lang="en-US" sz="8000" dirty="0"/>
              <a:t>How much funding should I request?</a:t>
            </a:r>
          </a:p>
        </p:txBody>
      </p:sp>
      <p:pic>
        <p:nvPicPr>
          <p:cNvPr id="4" name="How much funding sho">
            <a:hlinkClick r:id="" action="ppaction://media"/>
            <a:extLst>
              <a:ext uri="{FF2B5EF4-FFF2-40B4-BE49-F238E27FC236}">
                <a16:creationId xmlns:a16="http://schemas.microsoft.com/office/drawing/2014/main" id="{C065431C-698B-4A21-81EE-5312DE88E3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7838" y="433388"/>
            <a:ext cx="609600" cy="609600"/>
          </a:xfrm>
          <a:prstGeom prst="rect">
            <a:avLst/>
          </a:prstGeom>
        </p:spPr>
      </p:pic>
    </p:spTree>
    <p:extLst>
      <p:ext uri="{BB962C8B-B14F-4D97-AF65-F5344CB8AC3E}">
        <p14:creationId xmlns:p14="http://schemas.microsoft.com/office/powerpoint/2010/main" val="4218630152"/>
      </p:ext>
    </p:extLst>
  </p:cSld>
  <p:clrMapOvr>
    <a:masterClrMapping/>
  </p:clrMapOvr>
  <mc:AlternateContent xmlns:mc="http://schemas.openxmlformats.org/markup-compatibility/2006" xmlns:p14="http://schemas.microsoft.com/office/powerpoint/2010/main">
    <mc:Choice Requires="p14">
      <p:transition spd="slow" p14:dur="2000" advClick="0" advTm="49260"/>
    </mc:Choice>
    <mc:Fallback xmlns="">
      <p:transition spd="slow" advClick="0" advTm="49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EC8984-266D-4259-9702-3B1CD4303E2C}"/>
              </a:ext>
            </a:extLst>
          </p:cNvPr>
          <p:cNvSpPr>
            <a:spLocks noGrp="1"/>
          </p:cNvSpPr>
          <p:nvPr>
            <p:ph type="body" sz="quarter" idx="17"/>
          </p:nvPr>
        </p:nvSpPr>
        <p:spPr>
          <a:xfrm>
            <a:off x="1141414" y="2987674"/>
            <a:ext cx="17957482" cy="6750909"/>
          </a:xfrm>
        </p:spPr>
        <p:txBody>
          <a:bodyPr/>
          <a:lstStyle/>
          <a:p>
            <a:pPr marL="0" indent="0">
              <a:buNone/>
            </a:pPr>
            <a:r>
              <a:rPr lang="en-US" sz="4400" dirty="0"/>
              <a:t>Choose the category that most closely fits your discipline or field of inquiry. The three categories are: (1) Natural and Mathematical Sciences, (2) Social Sciences, and (3) Humanities, Arts, and Performing Arts. If you're unsure which category is most appropriate for your research, contact RSPO or the Faculty Research Committee Chair for guidance. Some interdisciplinary projects might seem to fit multiple categories - in these cases, consider which methodological approach or disciplinary framework is most central to your research design. Remember, you can only submit one application per year, so choose carefully. Questions about category selection should be directed to RSPO at </a:t>
            </a:r>
            <a:r>
              <a:rPr lang="en-US" sz="4400" dirty="0">
                <a:hlinkClick r:id="rId5"/>
              </a:rPr>
              <a:t>RSPO@cortland.edu</a:t>
            </a:r>
            <a:r>
              <a:rPr lang="en-US" sz="4400" dirty="0"/>
              <a:t> or the FRC Chair.</a:t>
            </a:r>
          </a:p>
        </p:txBody>
      </p:sp>
      <p:sp>
        <p:nvSpPr>
          <p:cNvPr id="3" name="Text Placeholder 2">
            <a:extLst>
              <a:ext uri="{FF2B5EF4-FFF2-40B4-BE49-F238E27FC236}">
                <a16:creationId xmlns:a16="http://schemas.microsoft.com/office/drawing/2014/main" id="{E54E0A11-26C5-4021-AD87-201EFCEC50AD}"/>
              </a:ext>
            </a:extLst>
          </p:cNvPr>
          <p:cNvSpPr>
            <a:spLocks noGrp="1"/>
          </p:cNvSpPr>
          <p:nvPr>
            <p:ph type="body" sz="quarter" idx="15"/>
          </p:nvPr>
        </p:nvSpPr>
        <p:spPr/>
        <p:txBody>
          <a:bodyPr anchor="ctr"/>
          <a:lstStyle/>
          <a:p>
            <a:r>
              <a:rPr lang="en-US" sz="8000" dirty="0"/>
              <a:t>Which category should I choose for my discipline?</a:t>
            </a:r>
          </a:p>
        </p:txBody>
      </p:sp>
      <p:pic>
        <p:nvPicPr>
          <p:cNvPr id="4" name="Which category shoul">
            <a:hlinkClick r:id="" action="ppaction://media"/>
            <a:extLst>
              <a:ext uri="{FF2B5EF4-FFF2-40B4-BE49-F238E27FC236}">
                <a16:creationId xmlns:a16="http://schemas.microsoft.com/office/drawing/2014/main" id="{21098F23-1DBC-420B-B22D-AD8F73C9B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8963" y="522288"/>
            <a:ext cx="609600" cy="609600"/>
          </a:xfrm>
          <a:prstGeom prst="rect">
            <a:avLst/>
          </a:prstGeom>
        </p:spPr>
      </p:pic>
    </p:spTree>
    <p:extLst>
      <p:ext uri="{BB962C8B-B14F-4D97-AF65-F5344CB8AC3E}">
        <p14:creationId xmlns:p14="http://schemas.microsoft.com/office/powerpoint/2010/main" val="3416733939"/>
      </p:ext>
    </p:extLst>
  </p:cSld>
  <p:clrMapOvr>
    <a:masterClrMapping/>
  </p:clrMapOvr>
  <mc:AlternateContent xmlns:mc="http://schemas.openxmlformats.org/markup-compatibility/2006" xmlns:p14="http://schemas.microsoft.com/office/powerpoint/2010/main">
    <mc:Choice Requires="p14">
      <p:transition spd="slow" p14:dur="2000" advClick="0" advTm="46800"/>
    </mc:Choice>
    <mc:Fallback xmlns="">
      <p:transition spd="slow" advClick="0" advTm="46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EC8984-266D-4259-9702-3B1CD4303E2C}"/>
              </a:ext>
            </a:extLst>
          </p:cNvPr>
          <p:cNvSpPr>
            <a:spLocks noGrp="1"/>
          </p:cNvSpPr>
          <p:nvPr>
            <p:ph type="body" sz="quarter" idx="17"/>
          </p:nvPr>
        </p:nvSpPr>
        <p:spPr>
          <a:xfrm>
            <a:off x="1141414" y="3292474"/>
            <a:ext cx="17957482" cy="6446109"/>
          </a:xfrm>
        </p:spPr>
        <p:txBody>
          <a:bodyPr/>
          <a:lstStyle/>
          <a:p>
            <a:pPr marL="0" indent="0">
              <a:buNone/>
            </a:pPr>
            <a:r>
              <a:rPr lang="en-US" sz="4400" dirty="0"/>
              <a:t>Personal compensation for FRP awardees is payable only during the summer months. If your budget includes personal compensation, you'll need to contact RSPO at extension 2511 to complete the necessary forms several weeks prior to when you expect to receive your payment. All personal compensation payments are subject to fringe benefits rates and withholding taxes, so your actual payment will be less than the budgeted amount. The fringe benefit rate information can be found in the application materials. Remember that you cannot receive personal compensation during the academic year - only during summer months.</a:t>
            </a:r>
          </a:p>
        </p:txBody>
      </p:sp>
      <p:sp>
        <p:nvSpPr>
          <p:cNvPr id="3" name="Text Placeholder 2">
            <a:extLst>
              <a:ext uri="{FF2B5EF4-FFF2-40B4-BE49-F238E27FC236}">
                <a16:creationId xmlns:a16="http://schemas.microsoft.com/office/drawing/2014/main" id="{E54E0A11-26C5-4021-AD87-201EFCEC50AD}"/>
              </a:ext>
            </a:extLst>
          </p:cNvPr>
          <p:cNvSpPr>
            <a:spLocks noGrp="1"/>
          </p:cNvSpPr>
          <p:nvPr>
            <p:ph type="body" sz="quarter" idx="15"/>
          </p:nvPr>
        </p:nvSpPr>
        <p:spPr/>
        <p:txBody>
          <a:bodyPr anchor="ctr"/>
          <a:lstStyle/>
          <a:p>
            <a:r>
              <a:rPr lang="en-US" sz="8000" dirty="0"/>
              <a:t>How do I receive personal compensation?</a:t>
            </a:r>
          </a:p>
        </p:txBody>
      </p:sp>
      <p:pic>
        <p:nvPicPr>
          <p:cNvPr id="4" name="How do I receive per">
            <a:hlinkClick r:id="" action="ppaction://media"/>
            <a:extLst>
              <a:ext uri="{FF2B5EF4-FFF2-40B4-BE49-F238E27FC236}">
                <a16:creationId xmlns:a16="http://schemas.microsoft.com/office/drawing/2014/main" id="{5D0628E5-570A-4055-A2FD-5CD335F38F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0063" y="633413"/>
            <a:ext cx="609600" cy="609600"/>
          </a:xfrm>
          <a:prstGeom prst="rect">
            <a:avLst/>
          </a:prstGeom>
        </p:spPr>
      </p:pic>
    </p:spTree>
    <p:extLst>
      <p:ext uri="{BB962C8B-B14F-4D97-AF65-F5344CB8AC3E}">
        <p14:creationId xmlns:p14="http://schemas.microsoft.com/office/powerpoint/2010/main" val="3416795916"/>
      </p:ext>
    </p:extLst>
  </p:cSld>
  <p:clrMapOvr>
    <a:masterClrMapping/>
  </p:clrMapOvr>
  <mc:AlternateContent xmlns:mc="http://schemas.openxmlformats.org/markup-compatibility/2006" xmlns:p14="http://schemas.microsoft.com/office/powerpoint/2010/main">
    <mc:Choice Requires="p14">
      <p:transition spd="slow" p14:dur="2000" advClick="0" advTm="45830"/>
    </mc:Choice>
    <mc:Fallback xmlns="">
      <p:transition spd="slow" advClick="0" advTm="45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EC8984-266D-4259-9702-3B1CD4303E2C}"/>
              </a:ext>
            </a:extLst>
          </p:cNvPr>
          <p:cNvSpPr>
            <a:spLocks noGrp="1"/>
          </p:cNvSpPr>
          <p:nvPr>
            <p:ph type="body" sz="quarter" idx="17"/>
          </p:nvPr>
        </p:nvSpPr>
        <p:spPr/>
        <p:txBody>
          <a:bodyPr/>
          <a:lstStyle/>
          <a:p>
            <a:pPr marL="0" indent="0">
              <a:buNone/>
            </a:pPr>
            <a:r>
              <a:rPr lang="en-US" sz="4400" dirty="0"/>
              <a:t>The FRC cannot guarantee that you will be contacted if your application package is incomplete. The Faculty Research Committee reserves the right to reject an incomplete or late application, or an application that fails to respond to a required element of any section of the application packet. This is why it's crucial to use the provided application checklist and double-check that you've included all required components before submitting. Don't rely on RSPO or the FRC to catch missing items for you - the responsibility is entirely on the applicant to submit a complete application package by the deadline.</a:t>
            </a:r>
          </a:p>
        </p:txBody>
      </p:sp>
      <p:sp>
        <p:nvSpPr>
          <p:cNvPr id="3" name="Text Placeholder 2">
            <a:extLst>
              <a:ext uri="{FF2B5EF4-FFF2-40B4-BE49-F238E27FC236}">
                <a16:creationId xmlns:a16="http://schemas.microsoft.com/office/drawing/2014/main" id="{E54E0A11-26C5-4021-AD87-201EFCEC50AD}"/>
              </a:ext>
            </a:extLst>
          </p:cNvPr>
          <p:cNvSpPr>
            <a:spLocks noGrp="1"/>
          </p:cNvSpPr>
          <p:nvPr>
            <p:ph type="body" sz="quarter" idx="15"/>
          </p:nvPr>
        </p:nvSpPr>
        <p:spPr/>
        <p:txBody>
          <a:bodyPr anchor="ctr"/>
          <a:lstStyle/>
          <a:p>
            <a:r>
              <a:rPr lang="en-US" sz="8000" dirty="0"/>
              <a:t>What if my application is incomplete?</a:t>
            </a:r>
          </a:p>
        </p:txBody>
      </p:sp>
      <p:pic>
        <p:nvPicPr>
          <p:cNvPr id="4" name="What if my applicati">
            <a:hlinkClick r:id="" action="ppaction://media"/>
            <a:extLst>
              <a:ext uri="{FF2B5EF4-FFF2-40B4-BE49-F238E27FC236}">
                <a16:creationId xmlns:a16="http://schemas.microsoft.com/office/drawing/2014/main" id="{2F92E921-142E-41FE-BE0F-D1132AAC9B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5613" y="544513"/>
            <a:ext cx="609600" cy="609600"/>
          </a:xfrm>
          <a:prstGeom prst="rect">
            <a:avLst/>
          </a:prstGeom>
        </p:spPr>
      </p:pic>
    </p:spTree>
    <p:extLst>
      <p:ext uri="{BB962C8B-B14F-4D97-AF65-F5344CB8AC3E}">
        <p14:creationId xmlns:p14="http://schemas.microsoft.com/office/powerpoint/2010/main" val="4201171426"/>
      </p:ext>
    </p:extLst>
  </p:cSld>
  <p:clrMapOvr>
    <a:masterClrMapping/>
  </p:clrMapOvr>
  <mc:AlternateContent xmlns:mc="http://schemas.openxmlformats.org/markup-compatibility/2006" xmlns:p14="http://schemas.microsoft.com/office/powerpoint/2010/main">
    <mc:Choice Requires="p14">
      <p:transition spd="slow" p14:dur="2000" advClick="0" advTm="39950"/>
    </mc:Choice>
    <mc:Fallback xmlns="">
      <p:transition spd="slow" advClick="0" advTm="39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EC8984-266D-4259-9702-3B1CD4303E2C}"/>
              </a:ext>
            </a:extLst>
          </p:cNvPr>
          <p:cNvSpPr>
            <a:spLocks noGrp="1"/>
          </p:cNvSpPr>
          <p:nvPr>
            <p:ph type="body" sz="quarter" idx="17"/>
          </p:nvPr>
        </p:nvSpPr>
        <p:spPr>
          <a:xfrm>
            <a:off x="1141414" y="3292474"/>
            <a:ext cx="17957482" cy="6446109"/>
          </a:xfrm>
        </p:spPr>
        <p:txBody>
          <a:bodyPr/>
          <a:lstStyle/>
          <a:p>
            <a:pPr marL="0" indent="0">
              <a:buNone/>
            </a:pPr>
            <a:r>
              <a:rPr lang="en-US" sz="4400" dirty="0"/>
              <a:t>Yes! RSPO maintains sample copies of successful applications that have been approved for distribution by prior award recipients. These examples can be extremely helpful in understanding what a competitive application looks like, how to structure your narrative sections, and what level of detail is expected. Contact the RSPO at extension 2511 or </a:t>
            </a:r>
            <a:r>
              <a:rPr lang="en-US" sz="4400" dirty="0">
                <a:hlinkClick r:id="rId5"/>
              </a:rPr>
              <a:t>RSPO@cortland.edu</a:t>
            </a:r>
            <a:r>
              <a:rPr lang="en-US" sz="4400" dirty="0"/>
              <a:t> to request access to these sample applications. </a:t>
            </a:r>
          </a:p>
          <a:p>
            <a:pPr marL="0" indent="0">
              <a:buNone/>
            </a:pPr>
            <a:r>
              <a:rPr lang="en-US" sz="4400" dirty="0"/>
              <a:t>Reviewing successful applications can give you insights into effective writing styles, appropriate methodology descriptions, and how to articulate broader impacts convincingly.</a:t>
            </a:r>
          </a:p>
        </p:txBody>
      </p:sp>
      <p:sp>
        <p:nvSpPr>
          <p:cNvPr id="3" name="Text Placeholder 2">
            <a:extLst>
              <a:ext uri="{FF2B5EF4-FFF2-40B4-BE49-F238E27FC236}">
                <a16:creationId xmlns:a16="http://schemas.microsoft.com/office/drawing/2014/main" id="{E54E0A11-26C5-4021-AD87-201EFCEC50AD}"/>
              </a:ext>
            </a:extLst>
          </p:cNvPr>
          <p:cNvSpPr>
            <a:spLocks noGrp="1"/>
          </p:cNvSpPr>
          <p:nvPr>
            <p:ph type="body" sz="quarter" idx="15"/>
          </p:nvPr>
        </p:nvSpPr>
        <p:spPr/>
        <p:txBody>
          <a:bodyPr anchor="ctr"/>
          <a:lstStyle/>
          <a:p>
            <a:r>
              <a:rPr lang="en-US" sz="8000" dirty="0"/>
              <a:t>Can I see examples of successful applications?</a:t>
            </a:r>
          </a:p>
        </p:txBody>
      </p:sp>
      <p:pic>
        <p:nvPicPr>
          <p:cNvPr id="4" name="Can I see examples o">
            <a:hlinkClick r:id="" action="ppaction://media"/>
            <a:extLst>
              <a:ext uri="{FF2B5EF4-FFF2-40B4-BE49-F238E27FC236}">
                <a16:creationId xmlns:a16="http://schemas.microsoft.com/office/drawing/2014/main" id="{B644A98F-56D6-4088-9EE7-878E8435AF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8963" y="477838"/>
            <a:ext cx="609600" cy="609600"/>
          </a:xfrm>
          <a:prstGeom prst="rect">
            <a:avLst/>
          </a:prstGeom>
        </p:spPr>
      </p:pic>
    </p:spTree>
    <p:extLst>
      <p:ext uri="{BB962C8B-B14F-4D97-AF65-F5344CB8AC3E}">
        <p14:creationId xmlns:p14="http://schemas.microsoft.com/office/powerpoint/2010/main" val="222171746"/>
      </p:ext>
    </p:extLst>
  </p:cSld>
  <p:clrMapOvr>
    <a:masterClrMapping/>
  </p:clrMapOvr>
  <mc:AlternateContent xmlns:mc="http://schemas.openxmlformats.org/markup-compatibility/2006" xmlns:p14="http://schemas.microsoft.com/office/powerpoint/2010/main">
    <mc:Choice Requires="p14">
      <p:transition spd="slow" p14:dur="2000" advClick="0" advTm="42620"/>
    </mc:Choice>
    <mc:Fallback xmlns="">
      <p:transition spd="slow" advClick="0" advTm="42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1A2485-A619-4E37-B8DA-D31B73210AA8}"/>
              </a:ext>
            </a:extLst>
          </p:cNvPr>
          <p:cNvSpPr>
            <a:spLocks noGrp="1"/>
          </p:cNvSpPr>
          <p:nvPr>
            <p:ph type="body" sz="quarter" idx="13"/>
          </p:nvPr>
        </p:nvSpPr>
        <p:spPr/>
        <p:txBody>
          <a:bodyPr/>
          <a:lstStyle/>
          <a:p>
            <a:endParaRPr lang="en-US" dirty="0"/>
          </a:p>
        </p:txBody>
      </p:sp>
      <p:sp>
        <p:nvSpPr>
          <p:cNvPr id="4" name="Text Placeholder 3">
            <a:extLst>
              <a:ext uri="{FF2B5EF4-FFF2-40B4-BE49-F238E27FC236}">
                <a16:creationId xmlns:a16="http://schemas.microsoft.com/office/drawing/2014/main" id="{DA393BCA-DE6B-4D5A-A67A-0B7CBCEE98C4}"/>
              </a:ext>
            </a:extLst>
          </p:cNvPr>
          <p:cNvSpPr>
            <a:spLocks noGrp="1"/>
          </p:cNvSpPr>
          <p:nvPr>
            <p:ph type="body" sz="quarter" idx="14"/>
          </p:nvPr>
        </p:nvSpPr>
        <p:spPr/>
        <p:txBody>
          <a:bodyPr/>
          <a:lstStyle/>
          <a:p>
            <a:r>
              <a:rPr lang="en-US" dirty="0"/>
              <a:t>Next Steps &amp; Action Items</a:t>
            </a:r>
          </a:p>
        </p:txBody>
      </p:sp>
      <p:pic>
        <p:nvPicPr>
          <p:cNvPr id="2" name="As we move toward th">
            <a:hlinkClick r:id="" action="ppaction://media"/>
            <a:extLst>
              <a:ext uri="{FF2B5EF4-FFF2-40B4-BE49-F238E27FC236}">
                <a16:creationId xmlns:a16="http://schemas.microsoft.com/office/drawing/2014/main" id="{D99D6265-C86E-440D-A2C6-3222205FE9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638" y="655638"/>
            <a:ext cx="609600" cy="609600"/>
          </a:xfrm>
          <a:prstGeom prst="rect">
            <a:avLst/>
          </a:prstGeom>
        </p:spPr>
      </p:pic>
    </p:spTree>
    <p:extLst>
      <p:ext uri="{BB962C8B-B14F-4D97-AF65-F5344CB8AC3E}">
        <p14:creationId xmlns:p14="http://schemas.microsoft.com/office/powerpoint/2010/main" val="2212738831"/>
      </p:ext>
    </p:extLst>
  </p:cSld>
  <p:clrMapOvr>
    <a:masterClrMapping/>
  </p:clrMapOvr>
  <mc:AlternateContent xmlns:mc="http://schemas.openxmlformats.org/markup-compatibility/2006" xmlns:p14="http://schemas.microsoft.com/office/powerpoint/2010/main">
    <mc:Choice Requires="p14">
      <p:transition spd="slow" p14:dur="2000" advClick="0" advTm="7420"/>
    </mc:Choice>
    <mc:Fallback xmlns="">
      <p:transition spd="slow" advClick="0" advTm="7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78128A-B96F-4E63-A903-B619FE3476E7}"/>
              </a:ext>
            </a:extLst>
          </p:cNvPr>
          <p:cNvSpPr>
            <a:spLocks noGrp="1"/>
          </p:cNvSpPr>
          <p:nvPr>
            <p:ph type="body" sz="quarter" idx="17"/>
          </p:nvPr>
        </p:nvSpPr>
        <p:spPr>
          <a:xfrm>
            <a:off x="1141414" y="2651984"/>
            <a:ext cx="17957482" cy="3917091"/>
          </a:xfrm>
        </p:spPr>
        <p:txBody>
          <a:bodyPr/>
          <a:lstStyle/>
          <a:p>
            <a:r>
              <a:rPr lang="en-US" dirty="0"/>
              <a:t>Determine your appropriate application category</a:t>
            </a:r>
          </a:p>
          <a:p>
            <a:r>
              <a:rPr lang="en-US" dirty="0"/>
              <a:t>Review this year’s application deadline</a:t>
            </a:r>
          </a:p>
          <a:p>
            <a:r>
              <a:rPr lang="en-US" dirty="0"/>
              <a:t>Contact RSPO or FRC members with questions</a:t>
            </a:r>
          </a:p>
          <a:p>
            <a:r>
              <a:rPr lang="en-US" dirty="0"/>
              <a:t>Begin planning your six-section narrative</a:t>
            </a:r>
          </a:p>
          <a:p>
            <a:r>
              <a:rPr lang="en-US" dirty="0"/>
              <a:t>Consider broader impacts and dissemination</a:t>
            </a:r>
          </a:p>
          <a:p>
            <a:endParaRPr lang="en-US" dirty="0"/>
          </a:p>
        </p:txBody>
      </p:sp>
      <p:sp>
        <p:nvSpPr>
          <p:cNvPr id="3" name="Text Placeholder 2">
            <a:extLst>
              <a:ext uri="{FF2B5EF4-FFF2-40B4-BE49-F238E27FC236}">
                <a16:creationId xmlns:a16="http://schemas.microsoft.com/office/drawing/2014/main" id="{2F416BF6-7C04-4D72-A723-49EB23022815}"/>
              </a:ext>
            </a:extLst>
          </p:cNvPr>
          <p:cNvSpPr>
            <a:spLocks noGrp="1"/>
          </p:cNvSpPr>
          <p:nvPr>
            <p:ph type="body" sz="quarter" idx="15"/>
          </p:nvPr>
        </p:nvSpPr>
        <p:spPr/>
        <p:txBody>
          <a:bodyPr/>
          <a:lstStyle/>
          <a:p>
            <a:r>
              <a:rPr lang="en-US" dirty="0"/>
              <a:t>Before You Begin</a:t>
            </a:r>
          </a:p>
        </p:txBody>
      </p:sp>
      <p:sp>
        <p:nvSpPr>
          <p:cNvPr id="4" name="Rectangle 3">
            <a:extLst>
              <a:ext uri="{FF2B5EF4-FFF2-40B4-BE49-F238E27FC236}">
                <a16:creationId xmlns:a16="http://schemas.microsoft.com/office/drawing/2014/main" id="{F1DFE3D8-3150-417A-91CF-042B5D0F8E0C}"/>
              </a:ext>
            </a:extLst>
          </p:cNvPr>
          <p:cNvSpPr/>
          <p:nvPr/>
        </p:nvSpPr>
        <p:spPr>
          <a:xfrm>
            <a:off x="3186196" y="8778875"/>
            <a:ext cx="13863154" cy="707886"/>
          </a:xfrm>
          <a:prstGeom prst="rect">
            <a:avLst/>
          </a:prstGeom>
          <a:ln>
            <a:solidFill>
              <a:srgbClr val="B91000"/>
            </a:solidFill>
          </a:ln>
        </p:spPr>
        <p:txBody>
          <a:bodyPr wrap="none">
            <a:spAutoFit/>
          </a:bodyPr>
          <a:lstStyle/>
          <a:p>
            <a:r>
              <a:rPr lang="en-US" sz="4000" b="1" dirty="0"/>
              <a:t>RPSO Contact information:</a:t>
            </a:r>
            <a:r>
              <a:rPr lang="en-US" sz="4000" dirty="0"/>
              <a:t> </a:t>
            </a:r>
            <a:r>
              <a:rPr lang="en-US" sz="4000" dirty="0">
                <a:hlinkClick r:id="rId5"/>
              </a:rPr>
              <a:t>RSPO@cortland.edu</a:t>
            </a:r>
            <a:r>
              <a:rPr lang="en-US" sz="4000" dirty="0"/>
              <a:t> | Extension 2511</a:t>
            </a:r>
          </a:p>
        </p:txBody>
      </p:sp>
      <p:pic>
        <p:nvPicPr>
          <p:cNvPr id="5" name="Before you start wri">
            <a:hlinkClick r:id="" action="ppaction://media"/>
            <a:extLst>
              <a:ext uri="{FF2B5EF4-FFF2-40B4-BE49-F238E27FC236}">
                <a16:creationId xmlns:a16="http://schemas.microsoft.com/office/drawing/2014/main" id="{71B6B575-F3DB-439A-904F-577C72D28C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3413" y="677863"/>
            <a:ext cx="609600" cy="609600"/>
          </a:xfrm>
          <a:prstGeom prst="rect">
            <a:avLst/>
          </a:prstGeom>
        </p:spPr>
      </p:pic>
    </p:spTree>
    <p:extLst>
      <p:ext uri="{BB962C8B-B14F-4D97-AF65-F5344CB8AC3E}">
        <p14:creationId xmlns:p14="http://schemas.microsoft.com/office/powerpoint/2010/main" val="2723201959"/>
      </p:ext>
    </p:extLst>
  </p:cSld>
  <p:clrMapOvr>
    <a:masterClrMapping/>
  </p:clrMapOvr>
  <mc:AlternateContent xmlns:mc="http://schemas.openxmlformats.org/markup-compatibility/2006" xmlns:p14="http://schemas.microsoft.com/office/powerpoint/2010/main">
    <mc:Choice Requires="p14">
      <p:transition spd="slow" p14:dur="2000" advClick="0" advTm="38340"/>
    </mc:Choice>
    <mc:Fallback xmlns="">
      <p:transition spd="slow" advClick="0" advTm="38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5CF181B-5638-9E48-A06C-E3A9FCB722CE}"/>
              </a:ext>
            </a:extLst>
          </p:cNvPr>
          <p:cNvSpPr>
            <a:spLocks noGrp="1"/>
          </p:cNvSpPr>
          <p:nvPr>
            <p:ph type="body" sz="quarter" idx="17"/>
          </p:nvPr>
        </p:nvSpPr>
        <p:spPr>
          <a:xfrm>
            <a:off x="1141414" y="2651984"/>
            <a:ext cx="9063036" cy="7086600"/>
          </a:xfrm>
        </p:spPr>
        <p:txBody>
          <a:bodyPr/>
          <a:lstStyle/>
          <a:p>
            <a:r>
              <a:rPr lang="en-US" b="1" dirty="0"/>
              <a:t>What is the FRP?</a:t>
            </a:r>
          </a:p>
          <a:p>
            <a:pPr lvl="1"/>
            <a:r>
              <a:rPr lang="en-US" dirty="0"/>
              <a:t>Competitive research funding program</a:t>
            </a:r>
          </a:p>
          <a:p>
            <a:pPr lvl="1"/>
            <a:r>
              <a:rPr lang="en-US" dirty="0"/>
              <a:t>Awards up to </a:t>
            </a:r>
            <a:r>
              <a:rPr lang="en-US" b="1" dirty="0"/>
              <a:t>$3,000</a:t>
            </a:r>
            <a:endParaRPr lang="en-US" dirty="0"/>
          </a:p>
          <a:p>
            <a:pPr lvl="1"/>
            <a:r>
              <a:rPr lang="en-US" dirty="0"/>
              <a:t>The number of awards varies annually</a:t>
            </a:r>
          </a:p>
          <a:p>
            <a:pPr lvl="1"/>
            <a:r>
              <a:rPr lang="en-US" dirty="0"/>
              <a:t>Award Period: July 1 thru June 30 the following year</a:t>
            </a:r>
          </a:p>
        </p:txBody>
      </p:sp>
      <p:sp>
        <p:nvSpPr>
          <p:cNvPr id="6" name="Text Placeholder 5">
            <a:extLst>
              <a:ext uri="{FF2B5EF4-FFF2-40B4-BE49-F238E27FC236}">
                <a16:creationId xmlns:a16="http://schemas.microsoft.com/office/drawing/2014/main" id="{340207A7-FB49-7A43-A539-4308FEC8297D}"/>
              </a:ext>
            </a:extLst>
          </p:cNvPr>
          <p:cNvSpPr>
            <a:spLocks noGrp="1"/>
          </p:cNvSpPr>
          <p:nvPr>
            <p:ph type="body" sz="quarter" idx="15"/>
          </p:nvPr>
        </p:nvSpPr>
        <p:spPr/>
        <p:txBody>
          <a:bodyPr/>
          <a:lstStyle/>
          <a:p>
            <a:r>
              <a:rPr lang="en-US" dirty="0"/>
              <a:t>Program Overview</a:t>
            </a:r>
          </a:p>
        </p:txBody>
      </p:sp>
      <p:pic>
        <p:nvPicPr>
          <p:cNvPr id="3" name="Picture 2">
            <a:extLst>
              <a:ext uri="{FF2B5EF4-FFF2-40B4-BE49-F238E27FC236}">
                <a16:creationId xmlns:a16="http://schemas.microsoft.com/office/drawing/2014/main" id="{6799EAD5-6B7E-47A9-80E5-CBD8111E8161}"/>
              </a:ext>
            </a:extLst>
          </p:cNvPr>
          <p:cNvPicPr>
            <a:picLocks noChangeAspect="1"/>
          </p:cNvPicPr>
          <p:nvPr/>
        </p:nvPicPr>
        <p:blipFill>
          <a:blip r:embed="rId5"/>
          <a:stretch>
            <a:fillRect/>
          </a:stretch>
        </p:blipFill>
        <p:spPr>
          <a:xfrm>
            <a:off x="10373996" y="3299684"/>
            <a:ext cx="8724900" cy="5791200"/>
          </a:xfrm>
          <a:prstGeom prst="rect">
            <a:avLst/>
          </a:prstGeom>
        </p:spPr>
      </p:pic>
      <p:pic>
        <p:nvPicPr>
          <p:cNvPr id="4" name="As mentioned on the ">
            <a:hlinkClick r:id="" action="ppaction://media"/>
            <a:extLst>
              <a:ext uri="{FF2B5EF4-FFF2-40B4-BE49-F238E27FC236}">
                <a16:creationId xmlns:a16="http://schemas.microsoft.com/office/drawing/2014/main" id="{E445C9E7-F047-4C69-A2B9-0A38F8D2BB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4513" y="611188"/>
            <a:ext cx="609600" cy="609600"/>
          </a:xfrm>
          <a:prstGeom prst="rect">
            <a:avLst/>
          </a:prstGeom>
        </p:spPr>
      </p:pic>
    </p:spTree>
    <p:extLst>
      <p:ext uri="{BB962C8B-B14F-4D97-AF65-F5344CB8AC3E}">
        <p14:creationId xmlns:p14="http://schemas.microsoft.com/office/powerpoint/2010/main" val="3009218995"/>
      </p:ext>
    </p:extLst>
  </p:cSld>
  <p:clrMapOvr>
    <a:masterClrMapping/>
  </p:clrMapOvr>
  <mc:AlternateContent xmlns:mc="http://schemas.openxmlformats.org/markup-compatibility/2006" xmlns:p14="http://schemas.microsoft.com/office/powerpoint/2010/main">
    <mc:Choice Requires="p14">
      <p:transition spd="slow" p14:dur="2000" advClick="0" advTm="36850"/>
    </mc:Choice>
    <mc:Fallback xmlns="">
      <p:transition spd="slow" advClick="0" advTm="36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2990DE-203D-465E-B558-52177804FD02}"/>
              </a:ext>
            </a:extLst>
          </p:cNvPr>
          <p:cNvSpPr>
            <a:spLocks noGrp="1"/>
          </p:cNvSpPr>
          <p:nvPr>
            <p:ph type="body" sz="quarter" idx="17"/>
          </p:nvPr>
        </p:nvSpPr>
        <p:spPr/>
        <p:txBody>
          <a:bodyPr/>
          <a:lstStyle/>
          <a:p>
            <a:r>
              <a:rPr lang="en-US" dirty="0"/>
              <a:t>Start application process early</a:t>
            </a:r>
          </a:p>
          <a:p>
            <a:r>
              <a:rPr lang="en-US" dirty="0"/>
              <a:t>Allow time for literature review</a:t>
            </a:r>
          </a:p>
          <a:p>
            <a:r>
              <a:rPr lang="en-US" dirty="0"/>
              <a:t>Develop methodology carefully</a:t>
            </a:r>
          </a:p>
          <a:p>
            <a:r>
              <a:rPr lang="en-US" dirty="0"/>
              <a:t>Submit well before deadline</a:t>
            </a:r>
          </a:p>
          <a:p>
            <a:r>
              <a:rPr lang="en-US" dirty="0"/>
              <a:t>Contact RSPO for budget assistance</a:t>
            </a:r>
          </a:p>
          <a:p>
            <a:endParaRPr lang="en-US" dirty="0"/>
          </a:p>
        </p:txBody>
      </p:sp>
      <p:sp>
        <p:nvSpPr>
          <p:cNvPr id="3" name="Text Placeholder 2">
            <a:extLst>
              <a:ext uri="{FF2B5EF4-FFF2-40B4-BE49-F238E27FC236}">
                <a16:creationId xmlns:a16="http://schemas.microsoft.com/office/drawing/2014/main" id="{D1E4A867-7E84-4387-8B9C-C5615ABBCB9C}"/>
              </a:ext>
            </a:extLst>
          </p:cNvPr>
          <p:cNvSpPr>
            <a:spLocks noGrp="1"/>
          </p:cNvSpPr>
          <p:nvPr>
            <p:ph type="body" sz="quarter" idx="15"/>
          </p:nvPr>
        </p:nvSpPr>
        <p:spPr/>
        <p:txBody>
          <a:bodyPr/>
          <a:lstStyle/>
          <a:p>
            <a:r>
              <a:rPr lang="en-US" dirty="0"/>
              <a:t>Recommended Timeline</a:t>
            </a:r>
          </a:p>
        </p:txBody>
      </p:sp>
      <p:pic>
        <p:nvPicPr>
          <p:cNvPr id="4" name="Picture 3">
            <a:extLst>
              <a:ext uri="{FF2B5EF4-FFF2-40B4-BE49-F238E27FC236}">
                <a16:creationId xmlns:a16="http://schemas.microsoft.com/office/drawing/2014/main" id="{A85CCD14-508E-4AEA-B573-E2FC8E8D466C}"/>
              </a:ext>
            </a:extLst>
          </p:cNvPr>
          <p:cNvPicPr>
            <a:picLocks noChangeAspect="1"/>
          </p:cNvPicPr>
          <p:nvPr/>
        </p:nvPicPr>
        <p:blipFill>
          <a:blip r:embed="rId5"/>
          <a:stretch>
            <a:fillRect/>
          </a:stretch>
        </p:blipFill>
        <p:spPr>
          <a:xfrm>
            <a:off x="11137266" y="3347309"/>
            <a:ext cx="7924800" cy="5695950"/>
          </a:xfrm>
          <a:prstGeom prst="rect">
            <a:avLst/>
          </a:prstGeom>
        </p:spPr>
      </p:pic>
      <p:pic>
        <p:nvPicPr>
          <p:cNvPr id="5" name="Successful applicant">
            <a:hlinkClick r:id="" action="ppaction://media"/>
            <a:extLst>
              <a:ext uri="{FF2B5EF4-FFF2-40B4-BE49-F238E27FC236}">
                <a16:creationId xmlns:a16="http://schemas.microsoft.com/office/drawing/2014/main" id="{B0F875F0-3BA8-46ED-9825-404DAD3641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5613" y="655638"/>
            <a:ext cx="609600" cy="609600"/>
          </a:xfrm>
          <a:prstGeom prst="rect">
            <a:avLst/>
          </a:prstGeom>
        </p:spPr>
      </p:pic>
    </p:spTree>
    <p:extLst>
      <p:ext uri="{BB962C8B-B14F-4D97-AF65-F5344CB8AC3E}">
        <p14:creationId xmlns:p14="http://schemas.microsoft.com/office/powerpoint/2010/main" val="3439184520"/>
      </p:ext>
    </p:extLst>
  </p:cSld>
  <p:clrMapOvr>
    <a:masterClrMapping/>
  </p:clrMapOvr>
  <mc:AlternateContent xmlns:mc="http://schemas.openxmlformats.org/markup-compatibility/2006" xmlns:p14="http://schemas.microsoft.com/office/powerpoint/2010/main">
    <mc:Choice Requires="p14">
      <p:transition spd="slow" p14:dur="2000" advClick="0" advTm="40910"/>
    </mc:Choice>
    <mc:Fallback xmlns="">
      <p:transition spd="slow" advClick="0" advTm="40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E884D8E-E466-4D62-99EB-38EDEFDC947C}"/>
              </a:ext>
            </a:extLst>
          </p:cNvPr>
          <p:cNvSpPr>
            <a:spLocks noGrp="1"/>
          </p:cNvSpPr>
          <p:nvPr>
            <p:ph type="body" sz="quarter" idx="14"/>
          </p:nvPr>
        </p:nvSpPr>
        <p:spPr/>
        <p:txBody>
          <a:bodyPr/>
          <a:lstStyle/>
          <a:p>
            <a:r>
              <a:rPr lang="en-US" dirty="0"/>
              <a:t>Additional Resources and Support</a:t>
            </a:r>
          </a:p>
          <a:p>
            <a:endParaRPr lang="en-US" dirty="0"/>
          </a:p>
        </p:txBody>
      </p:sp>
      <p:sp>
        <p:nvSpPr>
          <p:cNvPr id="6" name="Text Placeholder 5">
            <a:extLst>
              <a:ext uri="{FF2B5EF4-FFF2-40B4-BE49-F238E27FC236}">
                <a16:creationId xmlns:a16="http://schemas.microsoft.com/office/drawing/2014/main" id="{72E542FA-90EE-4C77-99F8-C462B31057A6}"/>
              </a:ext>
            </a:extLst>
          </p:cNvPr>
          <p:cNvSpPr>
            <a:spLocks noGrp="1"/>
          </p:cNvSpPr>
          <p:nvPr>
            <p:ph type="body" sz="quarter" idx="13"/>
          </p:nvPr>
        </p:nvSpPr>
        <p:spPr/>
        <p:txBody>
          <a:bodyPr/>
          <a:lstStyle/>
          <a:p>
            <a:endParaRPr lang="en-US"/>
          </a:p>
        </p:txBody>
      </p:sp>
      <p:pic>
        <p:nvPicPr>
          <p:cNvPr id="2" name="While submitting and">
            <a:hlinkClick r:id="" action="ppaction://media"/>
            <a:extLst>
              <a:ext uri="{FF2B5EF4-FFF2-40B4-BE49-F238E27FC236}">
                <a16:creationId xmlns:a16="http://schemas.microsoft.com/office/drawing/2014/main" id="{E12FAC4B-F4AF-475E-AC42-CCB4B0C536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2288" y="655638"/>
            <a:ext cx="609600" cy="609600"/>
          </a:xfrm>
          <a:prstGeom prst="rect">
            <a:avLst/>
          </a:prstGeom>
        </p:spPr>
      </p:pic>
    </p:spTree>
    <p:extLst>
      <p:ext uri="{BB962C8B-B14F-4D97-AF65-F5344CB8AC3E}">
        <p14:creationId xmlns:p14="http://schemas.microsoft.com/office/powerpoint/2010/main" val="1711296001"/>
      </p:ext>
    </p:extLst>
  </p:cSld>
  <p:clrMapOvr>
    <a:masterClrMapping/>
  </p:clrMapOvr>
  <mc:AlternateContent xmlns:mc="http://schemas.openxmlformats.org/markup-compatibility/2006" xmlns:p14="http://schemas.microsoft.com/office/powerpoint/2010/main">
    <mc:Choice Requires="p14">
      <p:transition spd="slow" p14:dur="2000" advClick="0" advTm="13090"/>
    </mc:Choice>
    <mc:Fallback xmlns="">
      <p:transition spd="slow" advClick="0" advTm="13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656DDA-5D9A-450A-9365-CE1C276F62BB}"/>
              </a:ext>
            </a:extLst>
          </p:cNvPr>
          <p:cNvSpPr>
            <a:spLocks noGrp="1"/>
          </p:cNvSpPr>
          <p:nvPr>
            <p:ph type="body" sz="quarter" idx="17"/>
          </p:nvPr>
        </p:nvSpPr>
        <p:spPr/>
        <p:txBody>
          <a:bodyPr/>
          <a:lstStyle/>
          <a:p>
            <a:r>
              <a:rPr lang="en-US" dirty="0"/>
              <a:t>Application timeline sheet – Includes all relevant deadlines</a:t>
            </a:r>
          </a:p>
          <a:p>
            <a:r>
              <a:rPr lang="en-US" dirty="0"/>
              <a:t>Previous successful applications</a:t>
            </a:r>
          </a:p>
          <a:p>
            <a:r>
              <a:rPr lang="en-US" dirty="0"/>
              <a:t>Full FRP Guidelines</a:t>
            </a:r>
          </a:p>
          <a:p>
            <a:endParaRPr lang="en-US" dirty="0"/>
          </a:p>
        </p:txBody>
      </p:sp>
      <p:sp>
        <p:nvSpPr>
          <p:cNvPr id="3" name="Text Placeholder 2">
            <a:extLst>
              <a:ext uri="{FF2B5EF4-FFF2-40B4-BE49-F238E27FC236}">
                <a16:creationId xmlns:a16="http://schemas.microsoft.com/office/drawing/2014/main" id="{3089C712-A2D8-4899-A1C2-C056A4EF115A}"/>
              </a:ext>
            </a:extLst>
          </p:cNvPr>
          <p:cNvSpPr>
            <a:spLocks noGrp="1"/>
          </p:cNvSpPr>
          <p:nvPr>
            <p:ph type="body" sz="quarter" idx="15"/>
          </p:nvPr>
        </p:nvSpPr>
        <p:spPr/>
        <p:txBody>
          <a:bodyPr/>
          <a:lstStyle/>
          <a:p>
            <a:r>
              <a:rPr lang="en-US" dirty="0"/>
              <a:t>Additional Resources</a:t>
            </a:r>
          </a:p>
        </p:txBody>
      </p:sp>
      <p:pic>
        <p:nvPicPr>
          <p:cNvPr id="4" name="Picture 3">
            <a:extLst>
              <a:ext uri="{FF2B5EF4-FFF2-40B4-BE49-F238E27FC236}">
                <a16:creationId xmlns:a16="http://schemas.microsoft.com/office/drawing/2014/main" id="{8E76BA90-2C4A-4424-833B-28979B928F79}"/>
              </a:ext>
            </a:extLst>
          </p:cNvPr>
          <p:cNvPicPr>
            <a:picLocks noChangeAspect="1"/>
          </p:cNvPicPr>
          <p:nvPr/>
        </p:nvPicPr>
        <p:blipFill>
          <a:blip r:embed="rId5"/>
          <a:stretch>
            <a:fillRect/>
          </a:stretch>
        </p:blipFill>
        <p:spPr>
          <a:xfrm>
            <a:off x="5860098" y="5079177"/>
            <a:ext cx="8515350" cy="4781550"/>
          </a:xfrm>
          <a:prstGeom prst="rect">
            <a:avLst/>
          </a:prstGeom>
        </p:spPr>
      </p:pic>
      <p:pic>
        <p:nvPicPr>
          <p:cNvPr id="5" name="Several resources ca">
            <a:hlinkClick r:id="" action="ppaction://media"/>
            <a:extLst>
              <a:ext uri="{FF2B5EF4-FFF2-40B4-BE49-F238E27FC236}">
                <a16:creationId xmlns:a16="http://schemas.microsoft.com/office/drawing/2014/main" id="{D7FED260-5A7B-4987-BB33-CD11F30DC2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1188" y="677863"/>
            <a:ext cx="609600" cy="609600"/>
          </a:xfrm>
          <a:prstGeom prst="rect">
            <a:avLst/>
          </a:prstGeom>
        </p:spPr>
      </p:pic>
    </p:spTree>
    <p:extLst>
      <p:ext uri="{BB962C8B-B14F-4D97-AF65-F5344CB8AC3E}">
        <p14:creationId xmlns:p14="http://schemas.microsoft.com/office/powerpoint/2010/main" val="2740702624"/>
      </p:ext>
    </p:extLst>
  </p:cSld>
  <p:clrMapOvr>
    <a:masterClrMapping/>
  </p:clrMapOvr>
  <mc:AlternateContent xmlns:mc="http://schemas.openxmlformats.org/markup-compatibility/2006" xmlns:p14="http://schemas.microsoft.com/office/powerpoint/2010/main">
    <mc:Choice Requires="p14">
      <p:transition spd="slow" p14:dur="2000" advClick="0" advTm="33640"/>
    </mc:Choice>
    <mc:Fallback xmlns="">
      <p:transition spd="slow" advClick="0" advTm="3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FB20ED-3B20-48AE-BB95-BC3EA0F32C84}"/>
              </a:ext>
            </a:extLst>
          </p:cNvPr>
          <p:cNvSpPr>
            <a:spLocks noGrp="1"/>
          </p:cNvSpPr>
          <p:nvPr>
            <p:ph type="body" sz="quarter" idx="17"/>
          </p:nvPr>
        </p:nvSpPr>
        <p:spPr/>
        <p:txBody>
          <a:bodyPr/>
          <a:lstStyle/>
          <a:p>
            <a:r>
              <a:rPr lang="en-US" b="1" dirty="0"/>
              <a:t>Primary Contact</a:t>
            </a:r>
          </a:p>
          <a:p>
            <a:pPr lvl="1"/>
            <a:r>
              <a:rPr lang="en-US" b="1" dirty="0"/>
              <a:t>Dominick </a:t>
            </a:r>
            <a:r>
              <a:rPr lang="en-US" b="1" dirty="0" err="1"/>
              <a:t>Fantacone</a:t>
            </a:r>
            <a:r>
              <a:rPr lang="en-US" dirty="0"/>
              <a:t> Research and Sponsored Programs Office (RSPO) Extension: 2511 Email: </a:t>
            </a:r>
            <a:r>
              <a:rPr lang="en-US" dirty="0">
                <a:hlinkClick r:id="rId5"/>
              </a:rPr>
              <a:t>RSPO@cortland.edu</a:t>
            </a:r>
            <a:endParaRPr lang="en-US" dirty="0"/>
          </a:p>
          <a:p>
            <a:endParaRPr lang="en-US" sz="2400" b="1" dirty="0"/>
          </a:p>
          <a:p>
            <a:pPr lvl="2"/>
            <a:r>
              <a:rPr lang="en-US" b="1" dirty="0"/>
              <a:t>Available Support:</a:t>
            </a:r>
          </a:p>
          <a:p>
            <a:pPr lvl="3"/>
            <a:r>
              <a:rPr lang="en-US" dirty="0"/>
              <a:t>Application assistance</a:t>
            </a:r>
          </a:p>
          <a:p>
            <a:pPr lvl="3"/>
            <a:r>
              <a:rPr lang="en-US" dirty="0"/>
              <a:t>Budget planning help</a:t>
            </a:r>
          </a:p>
          <a:p>
            <a:pPr lvl="3"/>
            <a:r>
              <a:rPr lang="en-US" dirty="0"/>
              <a:t>Sample successful applications</a:t>
            </a:r>
          </a:p>
          <a:p>
            <a:pPr lvl="3"/>
            <a:endParaRPr lang="en-US" dirty="0"/>
          </a:p>
          <a:p>
            <a:pPr lvl="1"/>
            <a:endParaRPr lang="en-US" sz="2000" dirty="0"/>
          </a:p>
          <a:p>
            <a:r>
              <a:rPr lang="en-US" b="1" dirty="0"/>
              <a:t>FRC Chair</a:t>
            </a:r>
          </a:p>
          <a:p>
            <a:pPr lvl="1"/>
            <a:r>
              <a:rPr lang="en-US" b="1" dirty="0"/>
              <a:t>Jason Page </a:t>
            </a:r>
            <a:r>
              <a:rPr lang="en-US" dirty="0"/>
              <a:t>Recreation, Parks and Leisure Studies Department - </a:t>
            </a:r>
            <a:r>
              <a:rPr lang="en-US" dirty="0">
                <a:hlinkClick r:id="rId6"/>
              </a:rPr>
              <a:t>Jason.page@cortland.edu</a:t>
            </a:r>
            <a:endParaRPr lang="en-US" dirty="0"/>
          </a:p>
          <a:p>
            <a:endParaRPr lang="en-US" dirty="0"/>
          </a:p>
        </p:txBody>
      </p:sp>
      <p:sp>
        <p:nvSpPr>
          <p:cNvPr id="3" name="Text Placeholder 2">
            <a:extLst>
              <a:ext uri="{FF2B5EF4-FFF2-40B4-BE49-F238E27FC236}">
                <a16:creationId xmlns:a16="http://schemas.microsoft.com/office/drawing/2014/main" id="{201D034C-30FB-4B99-AAA7-887F3E23C1E4}"/>
              </a:ext>
            </a:extLst>
          </p:cNvPr>
          <p:cNvSpPr>
            <a:spLocks noGrp="1"/>
          </p:cNvSpPr>
          <p:nvPr>
            <p:ph type="body" sz="quarter" idx="15"/>
          </p:nvPr>
        </p:nvSpPr>
        <p:spPr/>
        <p:txBody>
          <a:bodyPr/>
          <a:lstStyle/>
          <a:p>
            <a:r>
              <a:rPr lang="en-US" sz="10000" dirty="0"/>
              <a:t>Additional Support</a:t>
            </a:r>
          </a:p>
        </p:txBody>
      </p:sp>
      <p:pic>
        <p:nvPicPr>
          <p:cNvPr id="4" name="Your primary contact">
            <a:hlinkClick r:id="" action="ppaction://media"/>
            <a:extLst>
              <a:ext uri="{FF2B5EF4-FFF2-40B4-BE49-F238E27FC236}">
                <a16:creationId xmlns:a16="http://schemas.microsoft.com/office/drawing/2014/main" id="{F68CD82F-A487-421A-88D6-6E991D1845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5613" y="722313"/>
            <a:ext cx="609600" cy="609600"/>
          </a:xfrm>
          <a:prstGeom prst="rect">
            <a:avLst/>
          </a:prstGeom>
        </p:spPr>
      </p:pic>
    </p:spTree>
    <p:extLst>
      <p:ext uri="{BB962C8B-B14F-4D97-AF65-F5344CB8AC3E}">
        <p14:creationId xmlns:p14="http://schemas.microsoft.com/office/powerpoint/2010/main" val="3271182599"/>
      </p:ext>
    </p:extLst>
  </p:cSld>
  <p:clrMapOvr>
    <a:masterClrMapping/>
  </p:clrMapOvr>
  <mc:AlternateContent xmlns:mc="http://schemas.openxmlformats.org/markup-compatibility/2006" xmlns:p14="http://schemas.microsoft.com/office/powerpoint/2010/main">
    <mc:Choice Requires="p14">
      <p:transition spd="slow" p14:dur="2000" advClick="0" advTm="39200"/>
    </mc:Choice>
    <mc:Fallback xmlns="">
      <p:transition spd="slow" advClick="0" advTm="39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F659C4-7BB7-466A-A49C-81A41C307BBC}"/>
              </a:ext>
            </a:extLst>
          </p:cNvPr>
          <p:cNvSpPr>
            <a:spLocks noGrp="1"/>
          </p:cNvSpPr>
          <p:nvPr>
            <p:ph type="body" sz="quarter" idx="15"/>
          </p:nvPr>
        </p:nvSpPr>
        <p:spPr/>
        <p:txBody>
          <a:bodyPr/>
          <a:lstStyle/>
          <a:p>
            <a:r>
              <a:rPr lang="en-US" dirty="0"/>
              <a:t>Thank You!</a:t>
            </a:r>
          </a:p>
        </p:txBody>
      </p:sp>
      <p:sp>
        <p:nvSpPr>
          <p:cNvPr id="3" name="Text Placeholder 2">
            <a:extLst>
              <a:ext uri="{FF2B5EF4-FFF2-40B4-BE49-F238E27FC236}">
                <a16:creationId xmlns:a16="http://schemas.microsoft.com/office/drawing/2014/main" id="{3CA5737F-5313-48F2-8456-57EF352BD255}"/>
              </a:ext>
            </a:extLst>
          </p:cNvPr>
          <p:cNvSpPr>
            <a:spLocks noGrp="1"/>
          </p:cNvSpPr>
          <p:nvPr>
            <p:ph type="body" sz="quarter" idx="16"/>
          </p:nvPr>
        </p:nvSpPr>
        <p:spPr/>
        <p:txBody>
          <a:bodyPr/>
          <a:lstStyle/>
          <a:p>
            <a:r>
              <a:rPr lang="en-US" dirty="0"/>
              <a:t>SUNY CORTLAND Faculty Research Program</a:t>
            </a:r>
          </a:p>
        </p:txBody>
      </p:sp>
      <p:sp>
        <p:nvSpPr>
          <p:cNvPr id="4" name="Text Placeholder 3">
            <a:extLst>
              <a:ext uri="{FF2B5EF4-FFF2-40B4-BE49-F238E27FC236}">
                <a16:creationId xmlns:a16="http://schemas.microsoft.com/office/drawing/2014/main" id="{309BEA78-CCCF-4E37-AD35-9F5FD2F0B2DA}"/>
              </a:ext>
            </a:extLst>
          </p:cNvPr>
          <p:cNvSpPr>
            <a:spLocks noGrp="1"/>
          </p:cNvSpPr>
          <p:nvPr>
            <p:ph type="body" sz="quarter" idx="17"/>
          </p:nvPr>
        </p:nvSpPr>
        <p:spPr>
          <a:xfrm>
            <a:off x="1141415" y="4511674"/>
            <a:ext cx="8758236" cy="4343401"/>
          </a:xfrm>
        </p:spPr>
        <p:txBody>
          <a:bodyPr/>
          <a:lstStyle/>
          <a:p>
            <a:r>
              <a:rPr lang="en-US" b="1" dirty="0"/>
              <a:t>Good luck with your applications!</a:t>
            </a:r>
            <a:r>
              <a:rPr lang="en-US" dirty="0"/>
              <a:t> </a:t>
            </a:r>
          </a:p>
          <a:p>
            <a:endParaRPr lang="en-US" dirty="0"/>
          </a:p>
          <a:p>
            <a:r>
              <a:rPr lang="en-US" dirty="0"/>
              <a:t>Questions? Contact RSPO at extension 2511</a:t>
            </a:r>
          </a:p>
        </p:txBody>
      </p:sp>
      <p:pic>
        <p:nvPicPr>
          <p:cNvPr id="6" name="Content Placeholder 5">
            <a:extLst>
              <a:ext uri="{FF2B5EF4-FFF2-40B4-BE49-F238E27FC236}">
                <a16:creationId xmlns:a16="http://schemas.microsoft.com/office/drawing/2014/main" id="{6697C053-40DC-47FD-B723-4A2581162CC6}"/>
              </a:ext>
            </a:extLst>
          </p:cNvPr>
          <p:cNvPicPr>
            <a:picLocks noGrp="1" noChangeAspect="1"/>
          </p:cNvPicPr>
          <p:nvPr>
            <p:ph sz="quarter" idx="18"/>
          </p:nvPr>
        </p:nvPicPr>
        <p:blipFill>
          <a:blip r:embed="rId5"/>
          <a:stretch>
            <a:fillRect/>
          </a:stretch>
        </p:blipFill>
        <p:spPr>
          <a:xfrm>
            <a:off x="11042650" y="2820987"/>
            <a:ext cx="7353300" cy="5667375"/>
          </a:xfrm>
          <a:prstGeom prst="rect">
            <a:avLst/>
          </a:prstGeom>
        </p:spPr>
      </p:pic>
      <p:pic>
        <p:nvPicPr>
          <p:cNvPr id="5" name="Thank you for watchi">
            <a:hlinkClick r:id="" action="ppaction://media"/>
            <a:extLst>
              <a:ext uri="{FF2B5EF4-FFF2-40B4-BE49-F238E27FC236}">
                <a16:creationId xmlns:a16="http://schemas.microsoft.com/office/drawing/2014/main" id="{0124038A-BEC8-4162-B689-3AADF1EF52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0063" y="455613"/>
            <a:ext cx="609600" cy="609600"/>
          </a:xfrm>
          <a:prstGeom prst="rect">
            <a:avLst/>
          </a:prstGeom>
        </p:spPr>
      </p:pic>
    </p:spTree>
    <p:extLst>
      <p:ext uri="{BB962C8B-B14F-4D97-AF65-F5344CB8AC3E}">
        <p14:creationId xmlns:p14="http://schemas.microsoft.com/office/powerpoint/2010/main" val="760180327"/>
      </p:ext>
    </p:extLst>
  </p:cSld>
  <p:clrMapOvr>
    <a:masterClrMapping/>
  </p:clrMapOvr>
  <mc:AlternateContent xmlns:mc="http://schemas.openxmlformats.org/markup-compatibility/2006" xmlns:p14="http://schemas.microsoft.com/office/powerpoint/2010/main">
    <mc:Choice Requires="p14">
      <p:transition spd="slow" p14:dur="2000" advClick="0" advTm="34710"/>
    </mc:Choice>
    <mc:Fallback xmlns="">
      <p:transition spd="slow" advClick="0" advTm="34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s concludes our F">
            <a:hlinkClick r:id="" action="ppaction://media"/>
            <a:extLst>
              <a:ext uri="{FF2B5EF4-FFF2-40B4-BE49-F238E27FC236}">
                <a16:creationId xmlns:a16="http://schemas.microsoft.com/office/drawing/2014/main" id="{B16E1308-E5F7-4DA9-A422-FCA87EA40C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3413" y="633413"/>
            <a:ext cx="609600" cy="609600"/>
          </a:xfrm>
          <a:prstGeom prst="rect">
            <a:avLst/>
          </a:prstGeom>
        </p:spPr>
      </p:pic>
    </p:spTree>
    <p:extLst>
      <p:ext uri="{BB962C8B-B14F-4D97-AF65-F5344CB8AC3E}">
        <p14:creationId xmlns:p14="http://schemas.microsoft.com/office/powerpoint/2010/main" val="3624713157"/>
      </p:ext>
    </p:extLst>
  </p:cSld>
  <p:clrMapOvr>
    <a:masterClrMapping/>
  </p:clrMapOvr>
  <mc:AlternateContent xmlns:mc="http://schemas.openxmlformats.org/markup-compatibility/2006" xmlns:p14="http://schemas.microsoft.com/office/powerpoint/2010/main">
    <mc:Choice Requires="p14">
      <p:transition spd="slow" p14:dur="2000" advClick="0" advTm="15980"/>
    </mc:Choice>
    <mc:Fallback xmlns="">
      <p:transition spd="slow" advClick="0" advTm="15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1938FF-4B30-4987-83F3-CBAFFF3FE881}"/>
              </a:ext>
            </a:extLst>
          </p:cNvPr>
          <p:cNvSpPr>
            <a:spLocks noGrp="1"/>
          </p:cNvSpPr>
          <p:nvPr>
            <p:ph type="body" sz="quarter" idx="17"/>
          </p:nvPr>
        </p:nvSpPr>
        <p:spPr>
          <a:xfrm>
            <a:off x="1141414" y="2651984"/>
            <a:ext cx="9291636" cy="7086600"/>
          </a:xfrm>
        </p:spPr>
        <p:txBody>
          <a:bodyPr/>
          <a:lstStyle/>
          <a:p>
            <a:r>
              <a:rPr lang="en-US" b="1" dirty="0"/>
              <a:t>Research Definition</a:t>
            </a:r>
          </a:p>
          <a:p>
            <a:r>
              <a:rPr lang="en-US" b="1" dirty="0"/>
              <a:t>Step 1:</a:t>
            </a:r>
            <a:r>
              <a:rPr lang="en-US" dirty="0"/>
              <a:t> Identify subject/problem/question</a:t>
            </a:r>
          </a:p>
          <a:p>
            <a:r>
              <a:rPr lang="en-US" b="1" dirty="0"/>
              <a:t>Step 2:</a:t>
            </a:r>
            <a:r>
              <a:rPr lang="en-US" dirty="0"/>
              <a:t> Investigate using appropriate methods</a:t>
            </a:r>
          </a:p>
          <a:p>
            <a:r>
              <a:rPr lang="en-US" dirty="0"/>
              <a:t>Must be discipline or field-specific</a:t>
            </a:r>
          </a:p>
          <a:p>
            <a:r>
              <a:rPr lang="en-US" dirty="0"/>
              <a:t>Methodology must be appropriate</a:t>
            </a:r>
          </a:p>
          <a:p>
            <a:endParaRPr lang="en-US" dirty="0"/>
          </a:p>
        </p:txBody>
      </p:sp>
      <p:sp>
        <p:nvSpPr>
          <p:cNvPr id="3" name="Text Placeholder 2">
            <a:extLst>
              <a:ext uri="{FF2B5EF4-FFF2-40B4-BE49-F238E27FC236}">
                <a16:creationId xmlns:a16="http://schemas.microsoft.com/office/drawing/2014/main" id="{55AEBC96-86EF-4ADA-9DE0-9562D01C9FFE}"/>
              </a:ext>
            </a:extLst>
          </p:cNvPr>
          <p:cNvSpPr>
            <a:spLocks noGrp="1"/>
          </p:cNvSpPr>
          <p:nvPr>
            <p:ph type="body" sz="quarter" idx="15"/>
          </p:nvPr>
        </p:nvSpPr>
        <p:spPr/>
        <p:txBody>
          <a:bodyPr/>
          <a:lstStyle/>
          <a:p>
            <a:r>
              <a:rPr lang="en-US" dirty="0"/>
              <a:t>Research Definition</a:t>
            </a:r>
          </a:p>
        </p:txBody>
      </p:sp>
      <p:pic>
        <p:nvPicPr>
          <p:cNvPr id="5" name="Picture 4">
            <a:extLst>
              <a:ext uri="{FF2B5EF4-FFF2-40B4-BE49-F238E27FC236}">
                <a16:creationId xmlns:a16="http://schemas.microsoft.com/office/drawing/2014/main" id="{FC9ECFE8-CA92-46D9-BE20-0C72E504B23B}"/>
              </a:ext>
            </a:extLst>
          </p:cNvPr>
          <p:cNvPicPr>
            <a:picLocks noChangeAspect="1"/>
          </p:cNvPicPr>
          <p:nvPr/>
        </p:nvPicPr>
        <p:blipFill>
          <a:blip r:embed="rId5"/>
          <a:stretch>
            <a:fillRect/>
          </a:stretch>
        </p:blipFill>
        <p:spPr>
          <a:xfrm>
            <a:off x="11367398" y="3444875"/>
            <a:ext cx="7595288" cy="5074509"/>
          </a:xfrm>
          <a:prstGeom prst="rect">
            <a:avLst/>
          </a:prstGeom>
        </p:spPr>
      </p:pic>
      <p:pic>
        <p:nvPicPr>
          <p:cNvPr id="4" name="Before we dive deepe">
            <a:hlinkClick r:id="" action="ppaction://media"/>
            <a:extLst>
              <a:ext uri="{FF2B5EF4-FFF2-40B4-BE49-F238E27FC236}">
                <a16:creationId xmlns:a16="http://schemas.microsoft.com/office/drawing/2014/main" id="{B97341AE-982E-41FC-A821-F1D6CD283D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1188" y="588963"/>
            <a:ext cx="609600" cy="609600"/>
          </a:xfrm>
          <a:prstGeom prst="rect">
            <a:avLst/>
          </a:prstGeom>
        </p:spPr>
      </p:pic>
    </p:spTree>
    <p:extLst>
      <p:ext uri="{BB962C8B-B14F-4D97-AF65-F5344CB8AC3E}">
        <p14:creationId xmlns:p14="http://schemas.microsoft.com/office/powerpoint/2010/main" val="3895300946"/>
      </p:ext>
    </p:extLst>
  </p:cSld>
  <p:clrMapOvr>
    <a:masterClrMapping/>
  </p:clrMapOvr>
  <mc:AlternateContent xmlns:mc="http://schemas.openxmlformats.org/markup-compatibility/2006" xmlns:p14="http://schemas.microsoft.com/office/powerpoint/2010/main">
    <mc:Choice Requires="p14">
      <p:transition spd="slow" p14:dur="2000" advClick="0" advTm="41770"/>
    </mc:Choice>
    <mc:Fallback xmlns="">
      <p:transition spd="slow" advClick="0" advTm="41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4AE6DAB-50F7-4351-9051-F7D06233E955}"/>
              </a:ext>
            </a:extLst>
          </p:cNvPr>
          <p:cNvSpPr>
            <a:spLocks noGrp="1"/>
          </p:cNvSpPr>
          <p:nvPr>
            <p:ph type="body" sz="quarter" idx="14"/>
          </p:nvPr>
        </p:nvSpPr>
        <p:spPr/>
        <p:txBody>
          <a:bodyPr/>
          <a:lstStyle/>
          <a:p>
            <a:r>
              <a:rPr lang="en-US" dirty="0"/>
              <a:t>Who Can Apply?</a:t>
            </a:r>
          </a:p>
        </p:txBody>
      </p:sp>
      <p:sp>
        <p:nvSpPr>
          <p:cNvPr id="6" name="Text Placeholder 5">
            <a:extLst>
              <a:ext uri="{FF2B5EF4-FFF2-40B4-BE49-F238E27FC236}">
                <a16:creationId xmlns:a16="http://schemas.microsoft.com/office/drawing/2014/main" id="{98AC2488-4125-442E-AB27-0CBDF6B3FC29}"/>
              </a:ext>
            </a:extLst>
          </p:cNvPr>
          <p:cNvSpPr>
            <a:spLocks noGrp="1"/>
          </p:cNvSpPr>
          <p:nvPr>
            <p:ph type="body" sz="quarter" idx="13"/>
          </p:nvPr>
        </p:nvSpPr>
        <p:spPr/>
        <p:txBody>
          <a:bodyPr/>
          <a:lstStyle/>
          <a:p>
            <a:endParaRPr lang="en-US"/>
          </a:p>
        </p:txBody>
      </p:sp>
      <p:pic>
        <p:nvPicPr>
          <p:cNvPr id="2" name="Now let s discuss el">
            <a:hlinkClick r:id="" action="ppaction://media"/>
            <a:extLst>
              <a:ext uri="{FF2B5EF4-FFF2-40B4-BE49-F238E27FC236}">
                <a16:creationId xmlns:a16="http://schemas.microsoft.com/office/drawing/2014/main" id="{81A47F7E-212F-4A64-BD5B-39E35C55B8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0063" y="566738"/>
            <a:ext cx="609600" cy="609600"/>
          </a:xfrm>
          <a:prstGeom prst="rect">
            <a:avLst/>
          </a:prstGeom>
        </p:spPr>
      </p:pic>
    </p:spTree>
    <p:extLst>
      <p:ext uri="{BB962C8B-B14F-4D97-AF65-F5344CB8AC3E}">
        <p14:creationId xmlns:p14="http://schemas.microsoft.com/office/powerpoint/2010/main" val="324771968"/>
      </p:ext>
    </p:extLst>
  </p:cSld>
  <p:clrMapOvr>
    <a:masterClrMapping/>
  </p:clrMapOvr>
  <mc:AlternateContent xmlns:mc="http://schemas.openxmlformats.org/markup-compatibility/2006" xmlns:p14="http://schemas.microsoft.com/office/powerpoint/2010/main">
    <mc:Choice Requires="p14">
      <p:transition spd="slow" p14:dur="2000" advClick="0" advTm="10740"/>
    </mc:Choice>
    <mc:Fallback xmlns="">
      <p:transition spd="slow" advClick="0" advTm="10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554F16-E6B8-4424-81F7-1CD9C4AB9285}"/>
              </a:ext>
            </a:extLst>
          </p:cNvPr>
          <p:cNvSpPr>
            <a:spLocks noGrp="1"/>
          </p:cNvSpPr>
          <p:nvPr>
            <p:ph type="body" sz="quarter" idx="17"/>
          </p:nvPr>
        </p:nvSpPr>
        <p:spPr>
          <a:xfrm>
            <a:off x="7842250" y="2651984"/>
            <a:ext cx="11256646" cy="7086600"/>
          </a:xfrm>
        </p:spPr>
        <p:txBody>
          <a:bodyPr/>
          <a:lstStyle/>
          <a:p>
            <a:r>
              <a:rPr lang="en-US" dirty="0"/>
              <a:t>Full-time, tenure, and tenure-track teaching faculty</a:t>
            </a:r>
          </a:p>
          <a:p>
            <a:r>
              <a:rPr lang="en-US" dirty="0"/>
              <a:t>Professional staff</a:t>
            </a:r>
          </a:p>
          <a:p>
            <a:r>
              <a:rPr lang="en-US" b="1" dirty="0"/>
              <a:t>New faculty members especially encouraged!</a:t>
            </a:r>
            <a:endParaRPr lang="en-US" dirty="0"/>
          </a:p>
          <a:p>
            <a:r>
              <a:rPr lang="en-US" dirty="0"/>
              <a:t>One application per person per year</a:t>
            </a:r>
          </a:p>
          <a:p>
            <a:endParaRPr lang="en-US" dirty="0"/>
          </a:p>
        </p:txBody>
      </p:sp>
      <p:sp>
        <p:nvSpPr>
          <p:cNvPr id="3" name="Text Placeholder 2">
            <a:extLst>
              <a:ext uri="{FF2B5EF4-FFF2-40B4-BE49-F238E27FC236}">
                <a16:creationId xmlns:a16="http://schemas.microsoft.com/office/drawing/2014/main" id="{FEF9B24D-09ED-4409-AA59-AD90BDD78157}"/>
              </a:ext>
            </a:extLst>
          </p:cNvPr>
          <p:cNvSpPr>
            <a:spLocks noGrp="1"/>
          </p:cNvSpPr>
          <p:nvPr>
            <p:ph type="body" sz="quarter" idx="15"/>
          </p:nvPr>
        </p:nvSpPr>
        <p:spPr/>
        <p:txBody>
          <a:bodyPr/>
          <a:lstStyle/>
          <a:p>
            <a:r>
              <a:rPr lang="en-US" dirty="0"/>
              <a:t>Eligible Applicants</a:t>
            </a:r>
          </a:p>
          <a:p>
            <a:endParaRPr lang="en-US" dirty="0"/>
          </a:p>
        </p:txBody>
      </p:sp>
      <p:pic>
        <p:nvPicPr>
          <p:cNvPr id="5" name="Picture 4">
            <a:extLst>
              <a:ext uri="{FF2B5EF4-FFF2-40B4-BE49-F238E27FC236}">
                <a16:creationId xmlns:a16="http://schemas.microsoft.com/office/drawing/2014/main" id="{AACBFE28-8C0C-4425-8F65-D037C0AE6C2A}"/>
              </a:ext>
            </a:extLst>
          </p:cNvPr>
          <p:cNvPicPr>
            <a:picLocks noChangeAspect="1"/>
          </p:cNvPicPr>
          <p:nvPr/>
        </p:nvPicPr>
        <p:blipFill>
          <a:blip r:embed="rId5"/>
          <a:stretch>
            <a:fillRect/>
          </a:stretch>
        </p:blipFill>
        <p:spPr>
          <a:xfrm>
            <a:off x="2127250" y="2651984"/>
            <a:ext cx="4648200" cy="7103637"/>
          </a:xfrm>
          <a:prstGeom prst="rect">
            <a:avLst/>
          </a:prstGeom>
        </p:spPr>
      </p:pic>
      <p:pic>
        <p:nvPicPr>
          <p:cNvPr id="4" name="Specifically you re ">
            <a:hlinkClick r:id="" action="ppaction://media"/>
            <a:extLst>
              <a:ext uri="{FF2B5EF4-FFF2-40B4-BE49-F238E27FC236}">
                <a16:creationId xmlns:a16="http://schemas.microsoft.com/office/drawing/2014/main" id="{443920B8-967E-4E31-9919-FCC2BE05A7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4513" y="433388"/>
            <a:ext cx="609600" cy="609600"/>
          </a:xfrm>
          <a:prstGeom prst="rect">
            <a:avLst/>
          </a:prstGeom>
        </p:spPr>
      </p:pic>
    </p:spTree>
    <p:extLst>
      <p:ext uri="{BB962C8B-B14F-4D97-AF65-F5344CB8AC3E}">
        <p14:creationId xmlns:p14="http://schemas.microsoft.com/office/powerpoint/2010/main" val="3250349241"/>
      </p:ext>
    </p:extLst>
  </p:cSld>
  <p:clrMapOvr>
    <a:masterClrMapping/>
  </p:clrMapOvr>
  <mc:AlternateContent xmlns:mc="http://schemas.openxmlformats.org/markup-compatibility/2006" xmlns:p14="http://schemas.microsoft.com/office/powerpoint/2010/main">
    <mc:Choice Requires="p14">
      <p:transition spd="slow" p14:dur="2000" advClick="0" advTm="32670"/>
    </mc:Choice>
    <mc:Fallback xmlns="">
      <p:transition spd="slow" advClick="0" advTm="32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DB94BE-C113-4D3A-ABD5-AC77C8BE2373}"/>
              </a:ext>
            </a:extLst>
          </p:cNvPr>
          <p:cNvSpPr>
            <a:spLocks noGrp="1"/>
          </p:cNvSpPr>
          <p:nvPr>
            <p:ph type="body" sz="quarter" idx="17"/>
          </p:nvPr>
        </p:nvSpPr>
        <p:spPr>
          <a:xfrm>
            <a:off x="8223250" y="2651984"/>
            <a:ext cx="10875646" cy="7086600"/>
          </a:xfrm>
        </p:spPr>
        <p:txBody>
          <a:bodyPr/>
          <a:lstStyle/>
          <a:p>
            <a:pPr>
              <a:buBlip>
                <a:blip r:embed="rId5"/>
              </a:buBlip>
            </a:pPr>
            <a:r>
              <a:rPr lang="en-US" dirty="0"/>
              <a:t>Projects lacking fundamental inquiry or methodology</a:t>
            </a:r>
          </a:p>
          <a:p>
            <a:pPr>
              <a:buBlip>
                <a:blip r:embed="rId5"/>
              </a:buBlip>
            </a:pPr>
            <a:r>
              <a:rPr lang="en-US" dirty="0"/>
              <a:t>Textbook preparation</a:t>
            </a:r>
          </a:p>
          <a:p>
            <a:pPr>
              <a:buBlip>
                <a:blip r:embed="rId5"/>
              </a:buBlip>
            </a:pPr>
            <a:r>
              <a:rPr lang="en-US" dirty="0"/>
              <a:t>Course work or curriculum development</a:t>
            </a:r>
          </a:p>
          <a:p>
            <a:endParaRPr lang="en-US" dirty="0"/>
          </a:p>
        </p:txBody>
      </p:sp>
      <p:sp>
        <p:nvSpPr>
          <p:cNvPr id="3" name="Text Placeholder 2">
            <a:extLst>
              <a:ext uri="{FF2B5EF4-FFF2-40B4-BE49-F238E27FC236}">
                <a16:creationId xmlns:a16="http://schemas.microsoft.com/office/drawing/2014/main" id="{10139B4D-F345-491D-A092-D73016A151C4}"/>
              </a:ext>
            </a:extLst>
          </p:cNvPr>
          <p:cNvSpPr>
            <a:spLocks noGrp="1"/>
          </p:cNvSpPr>
          <p:nvPr>
            <p:ph type="body" sz="quarter" idx="15"/>
          </p:nvPr>
        </p:nvSpPr>
        <p:spPr/>
        <p:txBody>
          <a:bodyPr/>
          <a:lstStyle/>
          <a:p>
            <a:r>
              <a:rPr lang="en-US" sz="10000" dirty="0"/>
              <a:t>What Projects Are NOT Eligible?</a:t>
            </a:r>
          </a:p>
        </p:txBody>
      </p:sp>
      <p:pic>
        <p:nvPicPr>
          <p:cNvPr id="5" name="Picture 4">
            <a:extLst>
              <a:ext uri="{FF2B5EF4-FFF2-40B4-BE49-F238E27FC236}">
                <a16:creationId xmlns:a16="http://schemas.microsoft.com/office/drawing/2014/main" id="{9177232F-065B-406B-A8A5-9538B62FA369}"/>
              </a:ext>
            </a:extLst>
          </p:cNvPr>
          <p:cNvPicPr>
            <a:picLocks noChangeAspect="1"/>
          </p:cNvPicPr>
          <p:nvPr/>
        </p:nvPicPr>
        <p:blipFill>
          <a:blip r:embed="rId6"/>
          <a:stretch>
            <a:fillRect/>
          </a:stretch>
        </p:blipFill>
        <p:spPr>
          <a:xfrm>
            <a:off x="2432050" y="2530476"/>
            <a:ext cx="4800600" cy="7253718"/>
          </a:xfrm>
          <a:prstGeom prst="rect">
            <a:avLst/>
          </a:prstGeom>
        </p:spPr>
      </p:pic>
      <p:pic>
        <p:nvPicPr>
          <p:cNvPr id="4" name="It s equally importa">
            <a:hlinkClick r:id="" action="ppaction://media"/>
            <a:extLst>
              <a:ext uri="{FF2B5EF4-FFF2-40B4-BE49-F238E27FC236}">
                <a16:creationId xmlns:a16="http://schemas.microsoft.com/office/drawing/2014/main" id="{7DC631DC-49EB-4486-8D99-5C1AEFE395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4513" y="566738"/>
            <a:ext cx="609600" cy="609600"/>
          </a:xfrm>
          <a:prstGeom prst="rect">
            <a:avLst/>
          </a:prstGeom>
        </p:spPr>
      </p:pic>
    </p:spTree>
    <p:extLst>
      <p:ext uri="{BB962C8B-B14F-4D97-AF65-F5344CB8AC3E}">
        <p14:creationId xmlns:p14="http://schemas.microsoft.com/office/powerpoint/2010/main" val="1616085189"/>
      </p:ext>
    </p:extLst>
  </p:cSld>
  <p:clrMapOvr>
    <a:masterClrMapping/>
  </p:clrMapOvr>
  <mc:AlternateContent xmlns:mc="http://schemas.openxmlformats.org/markup-compatibility/2006" xmlns:p14="http://schemas.microsoft.com/office/powerpoint/2010/main">
    <mc:Choice Requires="p14">
      <p:transition spd="slow" p14:dur="2000" advClick="0" advTm="33850"/>
    </mc:Choice>
    <mc:Fallback xmlns="">
      <p:transition spd="slow" advClick="0" advTm="33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DE47A4-1BF2-4E05-B6DE-B0EF3DC50349}"/>
              </a:ext>
            </a:extLst>
          </p:cNvPr>
          <p:cNvSpPr>
            <a:spLocks noGrp="1"/>
          </p:cNvSpPr>
          <p:nvPr>
            <p:ph type="body" sz="quarter" idx="14"/>
          </p:nvPr>
        </p:nvSpPr>
        <p:spPr/>
        <p:txBody>
          <a:bodyPr/>
          <a:lstStyle/>
          <a:p>
            <a:r>
              <a:rPr lang="en-US" dirty="0"/>
              <a:t>The Application Process</a:t>
            </a:r>
          </a:p>
          <a:p>
            <a:endParaRPr lang="en-US" dirty="0"/>
          </a:p>
        </p:txBody>
      </p:sp>
      <p:pic>
        <p:nvPicPr>
          <p:cNvPr id="3" name="All applications mus">
            <a:hlinkClick r:id="" action="ppaction://media"/>
            <a:extLst>
              <a:ext uri="{FF2B5EF4-FFF2-40B4-BE49-F238E27FC236}">
                <a16:creationId xmlns:a16="http://schemas.microsoft.com/office/drawing/2014/main" id="{B5969CCE-FE6C-465C-9A8D-15CBEB6B1E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7863" y="700088"/>
            <a:ext cx="609600" cy="609600"/>
          </a:xfrm>
          <a:prstGeom prst="rect">
            <a:avLst/>
          </a:prstGeom>
        </p:spPr>
      </p:pic>
    </p:spTree>
    <p:extLst>
      <p:ext uri="{BB962C8B-B14F-4D97-AF65-F5344CB8AC3E}">
        <p14:creationId xmlns:p14="http://schemas.microsoft.com/office/powerpoint/2010/main" val="60470063"/>
      </p:ext>
    </p:extLst>
  </p:cSld>
  <p:clrMapOvr>
    <a:masterClrMapping/>
  </p:clrMapOvr>
  <mc:AlternateContent xmlns:mc="http://schemas.openxmlformats.org/markup-compatibility/2006" xmlns:p14="http://schemas.microsoft.com/office/powerpoint/2010/main">
    <mc:Choice Requires="p14">
      <p:transition spd="slow" p14:dur="2000" advClick="0" advTm="19510"/>
    </mc:Choice>
    <mc:Fallback xmlns="">
      <p:transition spd="slow" advClick="0" advTm="19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C0F8EB-CD19-4141-81B5-2552E2512999}"/>
              </a:ext>
            </a:extLst>
          </p:cNvPr>
          <p:cNvSpPr>
            <a:spLocks noGrp="1"/>
          </p:cNvSpPr>
          <p:nvPr>
            <p:ph type="body" sz="quarter" idx="17"/>
          </p:nvPr>
        </p:nvSpPr>
        <p:spPr/>
        <p:txBody>
          <a:bodyPr/>
          <a:lstStyle/>
          <a:p>
            <a:r>
              <a:rPr lang="en-US" dirty="0"/>
              <a:t>Choose the category that best fits your discipline:</a:t>
            </a:r>
          </a:p>
          <a:p>
            <a:pPr lvl="1"/>
            <a:r>
              <a:rPr lang="en-US" b="1" dirty="0"/>
              <a:t>Natural &amp; Mathematical Sciences</a:t>
            </a:r>
            <a:r>
              <a:rPr lang="en-US" dirty="0"/>
              <a:t> </a:t>
            </a:r>
          </a:p>
          <a:p>
            <a:pPr lvl="1"/>
            <a:r>
              <a:rPr lang="en-US" b="1" dirty="0"/>
              <a:t>Social Sciences</a:t>
            </a:r>
            <a:r>
              <a:rPr lang="en-US" dirty="0"/>
              <a:t> </a:t>
            </a:r>
          </a:p>
          <a:p>
            <a:pPr lvl="1"/>
            <a:r>
              <a:rPr lang="en-US" b="1" dirty="0"/>
              <a:t>Humanities, Arts &amp; Performing Arts</a:t>
            </a:r>
            <a:endParaRPr lang="en-US" dirty="0"/>
          </a:p>
          <a:p>
            <a:r>
              <a:rPr lang="en-US" b="1" dirty="0"/>
              <a:t>Important:</a:t>
            </a:r>
            <a:r>
              <a:rPr lang="en-US" dirty="0"/>
              <a:t> Submit only ONE application to the most appropriate category</a:t>
            </a:r>
          </a:p>
          <a:p>
            <a:endParaRPr lang="en-US" dirty="0"/>
          </a:p>
        </p:txBody>
      </p:sp>
      <p:sp>
        <p:nvSpPr>
          <p:cNvPr id="3" name="Text Placeholder 2">
            <a:extLst>
              <a:ext uri="{FF2B5EF4-FFF2-40B4-BE49-F238E27FC236}">
                <a16:creationId xmlns:a16="http://schemas.microsoft.com/office/drawing/2014/main" id="{9E046174-F456-4DA8-9270-AC1E00975FFA}"/>
              </a:ext>
            </a:extLst>
          </p:cNvPr>
          <p:cNvSpPr>
            <a:spLocks noGrp="1"/>
          </p:cNvSpPr>
          <p:nvPr>
            <p:ph type="body" sz="quarter" idx="15"/>
          </p:nvPr>
        </p:nvSpPr>
        <p:spPr/>
        <p:txBody>
          <a:bodyPr/>
          <a:lstStyle/>
          <a:p>
            <a:r>
              <a:rPr lang="en-US" dirty="0"/>
              <a:t>Application Categories</a:t>
            </a:r>
          </a:p>
        </p:txBody>
      </p:sp>
      <p:pic>
        <p:nvPicPr>
          <p:cNvPr id="4" name="Picture 3">
            <a:extLst>
              <a:ext uri="{FF2B5EF4-FFF2-40B4-BE49-F238E27FC236}">
                <a16:creationId xmlns:a16="http://schemas.microsoft.com/office/drawing/2014/main" id="{21757A55-BB8D-4792-8F20-EFE9F85CA1F0}"/>
              </a:ext>
            </a:extLst>
          </p:cNvPr>
          <p:cNvPicPr>
            <a:picLocks noChangeAspect="1"/>
          </p:cNvPicPr>
          <p:nvPr/>
        </p:nvPicPr>
        <p:blipFill>
          <a:blip r:embed="rId5"/>
          <a:stretch>
            <a:fillRect/>
          </a:stretch>
        </p:blipFill>
        <p:spPr>
          <a:xfrm>
            <a:off x="7301230" y="5883275"/>
            <a:ext cx="5501640" cy="4072331"/>
          </a:xfrm>
          <a:prstGeom prst="rect">
            <a:avLst/>
          </a:prstGeom>
        </p:spPr>
      </p:pic>
      <p:pic>
        <p:nvPicPr>
          <p:cNvPr id="5" name="The three categories">
            <a:hlinkClick r:id="" action="ppaction://media"/>
            <a:extLst>
              <a:ext uri="{FF2B5EF4-FFF2-40B4-BE49-F238E27FC236}">
                <a16:creationId xmlns:a16="http://schemas.microsoft.com/office/drawing/2014/main" id="{20656C9C-18C7-4ABE-9994-D90B5B1532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7838" y="500063"/>
            <a:ext cx="609600" cy="609600"/>
          </a:xfrm>
          <a:prstGeom prst="rect">
            <a:avLst/>
          </a:prstGeom>
        </p:spPr>
      </p:pic>
    </p:spTree>
    <p:extLst>
      <p:ext uri="{BB962C8B-B14F-4D97-AF65-F5344CB8AC3E}">
        <p14:creationId xmlns:p14="http://schemas.microsoft.com/office/powerpoint/2010/main" val="386830038"/>
      </p:ext>
    </p:extLst>
  </p:cSld>
  <p:clrMapOvr>
    <a:masterClrMapping/>
  </p:clrMapOvr>
  <mc:AlternateContent xmlns:mc="http://schemas.openxmlformats.org/markup-compatibility/2006" xmlns:p14="http://schemas.microsoft.com/office/powerpoint/2010/main">
    <mc:Choice Requires="p14">
      <p:transition spd="slow" p14:dur="2000" advClick="0" advTm="34810"/>
    </mc:Choice>
    <mc:Fallback xmlns="">
      <p:transition spd="slow" advClick="0" advTm="34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tland-16-9" id="{C47255FE-393E-1243-9DEC-9282552D5A63}" vid="{765DA325-A544-6B4A-8F87-E89A356B07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Cortland-16-9</Template>
  <TotalTime>8585</TotalTime>
  <Words>4440</Words>
  <Application>Microsoft Macintosh PowerPoint</Application>
  <PresentationFormat>Custom</PresentationFormat>
  <Paragraphs>236</Paragraphs>
  <Slides>35</Slides>
  <Notes>35</Notes>
  <HiddenSlides>0</HiddenSlides>
  <MMClips>35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Utopia Std Caption</vt:lpstr>
      <vt:lpstr>Arial</vt:lpstr>
      <vt:lpstr>Calibri</vt:lpstr>
      <vt:lpstr>Abolition</vt:lpstr>
      <vt:lpstr>Utopia Std Black Headline</vt:lpstr>
      <vt:lpstr>Utopia Std</vt:lpstr>
      <vt:lpstr>Utopia Std Semibold</vt:lpstr>
      <vt:lpstr>Agenda Bold</vt:lpstr>
      <vt:lpstr>Agenda-Light</vt:lpstr>
      <vt:lpstr>Agenda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Reviewer</dc:creator>
  <cp:lastModifiedBy>Dominick Fantacone dominick.fantacone@cortland.edu</cp:lastModifiedBy>
  <cp:revision>34</cp:revision>
  <cp:lastPrinted>2019-08-15T13:35:19Z</cp:lastPrinted>
  <dcterms:created xsi:type="dcterms:W3CDTF">2025-09-10T12:05:25Z</dcterms:created>
  <dcterms:modified xsi:type="dcterms:W3CDTF">2025-12-03T19:09:06Z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2019-07-30T00:00:00Z</vt:filetime>
  </property>
  <property fmtid="{D5CDD505-2E9C-101B-9397-08002B2CF9AE}" pid="3" name="Creator">
    <vt:lpwstr>Adobe InDesign 14.0 (Macintosh)</vt:lpwstr>
  </property>
  <property fmtid="{D5CDD505-2E9C-101B-9397-08002B2CF9AE}" pid="4" name="LastSaved">
    <vt:filetime>2019-07-30T00:00:00Z</vt:filetime>
  </property>
</Properties>
</file>